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35" r:id="rId3"/>
    <p:sldId id="292" r:id="rId4"/>
    <p:sldId id="270" r:id="rId5"/>
    <p:sldId id="284" r:id="rId6"/>
    <p:sldId id="279" r:id="rId7"/>
    <p:sldId id="280" r:id="rId8"/>
    <p:sldId id="281" r:id="rId9"/>
    <p:sldId id="282" r:id="rId10"/>
    <p:sldId id="283" r:id="rId11"/>
    <p:sldId id="286" r:id="rId12"/>
    <p:sldId id="285" r:id="rId13"/>
    <p:sldId id="287" r:id="rId14"/>
    <p:sldId id="288" r:id="rId15"/>
    <p:sldId id="290" r:id="rId16"/>
    <p:sldId id="289" r:id="rId17"/>
    <p:sldId id="291" r:id="rId18"/>
    <p:sldId id="268" r:id="rId19"/>
    <p:sldId id="293" r:id="rId20"/>
    <p:sldId id="311" r:id="rId21"/>
    <p:sldId id="269"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271" r:id="rId35"/>
    <p:sldId id="306" r:id="rId36"/>
    <p:sldId id="307" r:id="rId37"/>
    <p:sldId id="308" r:id="rId38"/>
    <p:sldId id="309" r:id="rId39"/>
    <p:sldId id="310" r:id="rId40"/>
    <p:sldId id="312" r:id="rId41"/>
    <p:sldId id="313" r:id="rId42"/>
    <p:sldId id="314" r:id="rId43"/>
    <p:sldId id="315" r:id="rId44"/>
    <p:sldId id="316" r:id="rId45"/>
    <p:sldId id="317" r:id="rId46"/>
    <p:sldId id="318" r:id="rId47"/>
    <p:sldId id="272" r:id="rId48"/>
    <p:sldId id="319" r:id="rId49"/>
    <p:sldId id="320" r:id="rId50"/>
    <p:sldId id="321" r:id="rId51"/>
    <p:sldId id="322" r:id="rId52"/>
    <p:sldId id="323" r:id="rId53"/>
    <p:sldId id="324" r:id="rId54"/>
    <p:sldId id="325" r:id="rId55"/>
    <p:sldId id="326" r:id="rId56"/>
    <p:sldId id="273" r:id="rId57"/>
    <p:sldId id="327" r:id="rId58"/>
    <p:sldId id="328" r:id="rId59"/>
    <p:sldId id="329" r:id="rId60"/>
    <p:sldId id="330" r:id="rId61"/>
    <p:sldId id="331" r:id="rId62"/>
    <p:sldId id="332" r:id="rId63"/>
    <p:sldId id="333" r:id="rId64"/>
    <p:sldId id="334"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53" autoAdjust="0"/>
  </p:normalViewPr>
  <p:slideViewPr>
    <p:cSldViewPr snapToGrid="0">
      <p:cViewPr varScale="1">
        <p:scale>
          <a:sx n="110" d="100"/>
          <a:sy n="110" d="100"/>
        </p:scale>
        <p:origin x="1626" y="96"/>
      </p:cViewPr>
      <p:guideLst/>
    </p:cSldViewPr>
  </p:slideViewPr>
  <p:outlineViewPr>
    <p:cViewPr>
      <p:scale>
        <a:sx n="33" d="100"/>
        <a:sy n="33" d="100"/>
      </p:scale>
      <p:origin x="0" y="-3672"/>
    </p:cViewPr>
  </p:outlineViewPr>
  <p:notesTextViewPr>
    <p:cViewPr>
      <p:scale>
        <a:sx n="1" d="1"/>
        <a:sy n="1" d="1"/>
      </p:scale>
      <p:origin x="0" y="0"/>
    </p:cViewPr>
  </p:notesTextViewPr>
  <p:sorterViewPr>
    <p:cViewPr>
      <p:scale>
        <a:sx n="100" d="100"/>
        <a:sy n="100" d="100"/>
      </p:scale>
      <p:origin x="0" y="-13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82DF859-D93F-4806-8A2C-AB778E37DEB6}" type="datetimeFigureOut">
              <a:rPr kumimoji="1" lang="ja-JP" altLang="en-US" smtClean="0"/>
              <a:t>2018/2/1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98DE16-3585-4595-998F-43617B3147DF}" type="slidenum">
              <a:rPr kumimoji="1" lang="ja-JP" altLang="en-US" smtClean="0"/>
              <a:t>‹#›</a:t>
            </a:fld>
            <a:endParaRPr kumimoji="1" lang="ja-JP" altLang="en-US"/>
          </a:p>
        </p:txBody>
      </p:sp>
    </p:spTree>
    <p:extLst>
      <p:ext uri="{BB962C8B-B14F-4D97-AF65-F5344CB8AC3E}">
        <p14:creationId xmlns:p14="http://schemas.microsoft.com/office/powerpoint/2010/main" val="2943212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2DF859-D93F-4806-8A2C-AB778E37DEB6}" type="datetimeFigureOut">
              <a:rPr kumimoji="1" lang="ja-JP" altLang="en-US" smtClean="0"/>
              <a:t>2018/2/1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98DE16-3585-4595-998F-43617B3147DF}" type="slidenum">
              <a:rPr kumimoji="1" lang="ja-JP" altLang="en-US" smtClean="0"/>
              <a:t>‹#›</a:t>
            </a:fld>
            <a:endParaRPr kumimoji="1" lang="ja-JP" altLang="en-US"/>
          </a:p>
        </p:txBody>
      </p:sp>
    </p:spTree>
    <p:extLst>
      <p:ext uri="{BB962C8B-B14F-4D97-AF65-F5344CB8AC3E}">
        <p14:creationId xmlns:p14="http://schemas.microsoft.com/office/powerpoint/2010/main" val="1610105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2DF859-D93F-4806-8A2C-AB778E37DEB6}" type="datetimeFigureOut">
              <a:rPr kumimoji="1" lang="ja-JP" altLang="en-US" smtClean="0"/>
              <a:t>2018/2/1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98DE16-3585-4595-998F-43617B3147DF}" type="slidenum">
              <a:rPr kumimoji="1" lang="ja-JP" altLang="en-US" smtClean="0"/>
              <a:t>‹#›</a:t>
            </a:fld>
            <a:endParaRPr kumimoji="1" lang="ja-JP" altLang="en-US"/>
          </a:p>
        </p:txBody>
      </p:sp>
    </p:spTree>
    <p:extLst>
      <p:ext uri="{BB962C8B-B14F-4D97-AF65-F5344CB8AC3E}">
        <p14:creationId xmlns:p14="http://schemas.microsoft.com/office/powerpoint/2010/main" val="1153527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2DF859-D93F-4806-8A2C-AB778E37DEB6}" type="datetimeFigureOut">
              <a:rPr kumimoji="1" lang="ja-JP" altLang="en-US" smtClean="0"/>
              <a:t>2018/2/1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98DE16-3585-4595-998F-43617B3147DF}" type="slidenum">
              <a:rPr kumimoji="1" lang="ja-JP" altLang="en-US" smtClean="0"/>
              <a:t>‹#›</a:t>
            </a:fld>
            <a:endParaRPr kumimoji="1" lang="ja-JP" altLang="en-US"/>
          </a:p>
        </p:txBody>
      </p:sp>
    </p:spTree>
    <p:extLst>
      <p:ext uri="{BB962C8B-B14F-4D97-AF65-F5344CB8AC3E}">
        <p14:creationId xmlns:p14="http://schemas.microsoft.com/office/powerpoint/2010/main" val="3628225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82DF859-D93F-4806-8A2C-AB778E37DEB6}" type="datetimeFigureOut">
              <a:rPr kumimoji="1" lang="ja-JP" altLang="en-US" smtClean="0"/>
              <a:t>2018/2/1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98DE16-3585-4595-998F-43617B3147DF}" type="slidenum">
              <a:rPr kumimoji="1" lang="ja-JP" altLang="en-US" smtClean="0"/>
              <a:t>‹#›</a:t>
            </a:fld>
            <a:endParaRPr kumimoji="1" lang="ja-JP" altLang="en-US"/>
          </a:p>
        </p:txBody>
      </p:sp>
    </p:spTree>
    <p:extLst>
      <p:ext uri="{BB962C8B-B14F-4D97-AF65-F5344CB8AC3E}">
        <p14:creationId xmlns:p14="http://schemas.microsoft.com/office/powerpoint/2010/main" val="202508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82DF859-D93F-4806-8A2C-AB778E37DEB6}" type="datetimeFigureOut">
              <a:rPr kumimoji="1" lang="ja-JP" altLang="en-US" smtClean="0"/>
              <a:t>2018/2/1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898DE16-3585-4595-998F-43617B3147DF}" type="slidenum">
              <a:rPr kumimoji="1" lang="ja-JP" altLang="en-US" smtClean="0"/>
              <a:t>‹#›</a:t>
            </a:fld>
            <a:endParaRPr kumimoji="1" lang="ja-JP" altLang="en-US"/>
          </a:p>
        </p:txBody>
      </p:sp>
    </p:spTree>
    <p:extLst>
      <p:ext uri="{BB962C8B-B14F-4D97-AF65-F5344CB8AC3E}">
        <p14:creationId xmlns:p14="http://schemas.microsoft.com/office/powerpoint/2010/main" val="70232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82DF859-D93F-4806-8A2C-AB778E37DEB6}" type="datetimeFigureOut">
              <a:rPr kumimoji="1" lang="ja-JP" altLang="en-US" smtClean="0"/>
              <a:t>2018/2/1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898DE16-3585-4595-998F-43617B3147DF}" type="slidenum">
              <a:rPr kumimoji="1" lang="ja-JP" altLang="en-US" smtClean="0"/>
              <a:t>‹#›</a:t>
            </a:fld>
            <a:endParaRPr kumimoji="1" lang="ja-JP" altLang="en-US"/>
          </a:p>
        </p:txBody>
      </p:sp>
    </p:spTree>
    <p:extLst>
      <p:ext uri="{BB962C8B-B14F-4D97-AF65-F5344CB8AC3E}">
        <p14:creationId xmlns:p14="http://schemas.microsoft.com/office/powerpoint/2010/main" val="3562220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82DF859-D93F-4806-8A2C-AB778E37DEB6}" type="datetimeFigureOut">
              <a:rPr kumimoji="1" lang="ja-JP" altLang="en-US" smtClean="0"/>
              <a:t>2018/2/1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898DE16-3585-4595-998F-43617B3147DF}" type="slidenum">
              <a:rPr kumimoji="1" lang="ja-JP" altLang="en-US" smtClean="0"/>
              <a:t>‹#›</a:t>
            </a:fld>
            <a:endParaRPr kumimoji="1" lang="ja-JP" altLang="en-US"/>
          </a:p>
        </p:txBody>
      </p:sp>
    </p:spTree>
    <p:extLst>
      <p:ext uri="{BB962C8B-B14F-4D97-AF65-F5344CB8AC3E}">
        <p14:creationId xmlns:p14="http://schemas.microsoft.com/office/powerpoint/2010/main" val="732037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2DF859-D93F-4806-8A2C-AB778E37DEB6}" type="datetimeFigureOut">
              <a:rPr kumimoji="1" lang="ja-JP" altLang="en-US" smtClean="0"/>
              <a:t>2018/2/1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898DE16-3585-4595-998F-43617B3147DF}" type="slidenum">
              <a:rPr kumimoji="1" lang="ja-JP" altLang="en-US" smtClean="0"/>
              <a:t>‹#›</a:t>
            </a:fld>
            <a:endParaRPr kumimoji="1" lang="ja-JP" altLang="en-US"/>
          </a:p>
        </p:txBody>
      </p:sp>
    </p:spTree>
    <p:extLst>
      <p:ext uri="{BB962C8B-B14F-4D97-AF65-F5344CB8AC3E}">
        <p14:creationId xmlns:p14="http://schemas.microsoft.com/office/powerpoint/2010/main" val="730916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82DF859-D93F-4806-8A2C-AB778E37DEB6}" type="datetimeFigureOut">
              <a:rPr kumimoji="1" lang="ja-JP" altLang="en-US" smtClean="0"/>
              <a:t>2018/2/1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898DE16-3585-4595-998F-43617B3147DF}" type="slidenum">
              <a:rPr kumimoji="1" lang="ja-JP" altLang="en-US" smtClean="0"/>
              <a:t>‹#›</a:t>
            </a:fld>
            <a:endParaRPr kumimoji="1" lang="ja-JP" altLang="en-US"/>
          </a:p>
        </p:txBody>
      </p:sp>
    </p:spTree>
    <p:extLst>
      <p:ext uri="{BB962C8B-B14F-4D97-AF65-F5344CB8AC3E}">
        <p14:creationId xmlns:p14="http://schemas.microsoft.com/office/powerpoint/2010/main" val="217969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82DF859-D93F-4806-8A2C-AB778E37DEB6}" type="datetimeFigureOut">
              <a:rPr kumimoji="1" lang="ja-JP" altLang="en-US" smtClean="0"/>
              <a:t>2018/2/1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898DE16-3585-4595-998F-43617B3147DF}" type="slidenum">
              <a:rPr kumimoji="1" lang="ja-JP" altLang="en-US" smtClean="0"/>
              <a:t>‹#›</a:t>
            </a:fld>
            <a:endParaRPr kumimoji="1" lang="ja-JP" altLang="en-US"/>
          </a:p>
        </p:txBody>
      </p:sp>
    </p:spTree>
    <p:extLst>
      <p:ext uri="{BB962C8B-B14F-4D97-AF65-F5344CB8AC3E}">
        <p14:creationId xmlns:p14="http://schemas.microsoft.com/office/powerpoint/2010/main" val="3440965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2DF859-D93F-4806-8A2C-AB778E37DEB6}" type="datetimeFigureOut">
              <a:rPr kumimoji="1" lang="ja-JP" altLang="en-US" smtClean="0"/>
              <a:t>2018/2/1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98DE16-3585-4595-998F-43617B3147DF}" type="slidenum">
              <a:rPr kumimoji="1" lang="ja-JP" altLang="en-US" smtClean="0"/>
              <a:t>‹#›</a:t>
            </a:fld>
            <a:endParaRPr kumimoji="1" lang="ja-JP" altLang="en-US"/>
          </a:p>
        </p:txBody>
      </p:sp>
    </p:spTree>
    <p:extLst>
      <p:ext uri="{BB962C8B-B14F-4D97-AF65-F5344CB8AC3E}">
        <p14:creationId xmlns:p14="http://schemas.microsoft.com/office/powerpoint/2010/main" val="23709628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1.tiff"/><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4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5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5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 Id="rId4" Type="http://schemas.openxmlformats.org/officeDocument/2006/relationships/image" Target="../media/image94.png"/></Relationships>
</file>

<file path=ppt/slides/_rels/slide6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2DB6ED06-D309-42B3-BA01-4DD0E62FFB31}"/>
              </a:ext>
            </a:extLst>
          </p:cNvPr>
          <p:cNvPicPr>
            <a:picLocks noChangeAspect="1"/>
          </p:cNvPicPr>
          <p:nvPr/>
        </p:nvPicPr>
        <p:blipFill rotWithShape="1">
          <a:blip r:embed="rId2">
            <a:extLst>
              <a:ext uri="{28A0092B-C50C-407E-A947-70E740481C1C}">
                <a14:useLocalDpi xmlns:a14="http://schemas.microsoft.com/office/drawing/2010/main" val="0"/>
              </a:ext>
            </a:extLst>
          </a:blip>
          <a:srcRect l="1248" t="1101" r="1076" b="917"/>
          <a:stretch/>
        </p:blipFill>
        <p:spPr>
          <a:xfrm>
            <a:off x="475857" y="145809"/>
            <a:ext cx="4323749" cy="6108156"/>
          </a:xfrm>
          <a:prstGeom prst="rect">
            <a:avLst/>
          </a:prstGeom>
        </p:spPr>
      </p:pic>
      <p:sp>
        <p:nvSpPr>
          <p:cNvPr id="3" name="テキスト ボックス 2">
            <a:extLst>
              <a:ext uri="{FF2B5EF4-FFF2-40B4-BE49-F238E27FC236}">
                <a16:creationId xmlns:a16="http://schemas.microsoft.com/office/drawing/2014/main" id="{20FEF107-8C6E-439A-99E8-97FA3FE16AB5}"/>
              </a:ext>
            </a:extLst>
          </p:cNvPr>
          <p:cNvSpPr txBox="1"/>
          <p:nvPr/>
        </p:nvSpPr>
        <p:spPr>
          <a:xfrm>
            <a:off x="5059680" y="383177"/>
            <a:ext cx="3779520"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ja-JP" altLang="en-US" dirty="0"/>
              <a:t>「すくすくスクラッチ」スライド資料、授業や学習などにお役立ていただけますと幸いです。</a:t>
            </a:r>
          </a:p>
        </p:txBody>
      </p:sp>
    </p:spTree>
    <p:extLst>
      <p:ext uri="{BB962C8B-B14F-4D97-AF65-F5344CB8AC3E}">
        <p14:creationId xmlns:p14="http://schemas.microsoft.com/office/powerpoint/2010/main" val="4120815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009893F-CB9F-47EA-B7BD-784BA8F6EB02}"/>
              </a:ext>
            </a:extLst>
          </p:cNvPr>
          <p:cNvPicPr>
            <a:picLocks noChangeAspect="1"/>
          </p:cNvPicPr>
          <p:nvPr/>
        </p:nvPicPr>
        <p:blipFill>
          <a:blip r:embed="rId2"/>
          <a:stretch>
            <a:fillRect/>
          </a:stretch>
        </p:blipFill>
        <p:spPr>
          <a:xfrm>
            <a:off x="1073791" y="1568358"/>
            <a:ext cx="7222921" cy="4612511"/>
          </a:xfrm>
          <a:prstGeom prst="rect">
            <a:avLst/>
          </a:prstGeom>
        </p:spPr>
      </p:pic>
      <p:sp>
        <p:nvSpPr>
          <p:cNvPr id="3" name="テキスト ボックス 2">
            <a:extLst>
              <a:ext uri="{FF2B5EF4-FFF2-40B4-BE49-F238E27FC236}">
                <a16:creationId xmlns:a16="http://schemas.microsoft.com/office/drawing/2014/main" id="{10CCBF43-22F6-4B58-9719-3D1F3125783F}"/>
              </a:ext>
            </a:extLst>
          </p:cNvPr>
          <p:cNvSpPr txBox="1"/>
          <p:nvPr/>
        </p:nvSpPr>
        <p:spPr>
          <a:xfrm>
            <a:off x="515923" y="368544"/>
            <a:ext cx="811215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a:t>スクラッチを始めましょう！</a:t>
            </a:r>
          </a:p>
        </p:txBody>
      </p:sp>
    </p:spTree>
    <p:extLst>
      <p:ext uri="{BB962C8B-B14F-4D97-AF65-F5344CB8AC3E}">
        <p14:creationId xmlns:p14="http://schemas.microsoft.com/office/powerpoint/2010/main" val="95402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55E5803-047F-4D64-90B8-34823E8191B6}"/>
              </a:ext>
            </a:extLst>
          </p:cNvPr>
          <p:cNvSpPr txBox="1"/>
          <p:nvPr/>
        </p:nvSpPr>
        <p:spPr>
          <a:xfrm>
            <a:off x="482367" y="402671"/>
            <a:ext cx="8179266"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en-US" altLang="ja-JP" dirty="0"/>
              <a:t>【</a:t>
            </a:r>
            <a:r>
              <a:rPr kumimoji="1" lang="ja-JP" altLang="en-US" dirty="0"/>
              <a:t>先生向けメモ</a:t>
            </a:r>
            <a:r>
              <a:rPr kumimoji="1" lang="en-US" altLang="ja-JP" dirty="0"/>
              <a:t>】</a:t>
            </a:r>
          </a:p>
          <a:p>
            <a:r>
              <a:rPr kumimoji="1" lang="ja-JP" altLang="en-US" dirty="0"/>
              <a:t>スクラッチの画面を開いて</a:t>
            </a:r>
            <a:r>
              <a:rPr kumimoji="1" lang="en-US" altLang="ja-JP" dirty="0"/>
              <a:t>URL</a:t>
            </a:r>
            <a:r>
              <a:rPr kumimoji="1" lang="ja-JP" altLang="en-US" dirty="0" err="1"/>
              <a:t>を保</a:t>
            </a:r>
            <a:r>
              <a:rPr kumimoji="1" lang="ja-JP" altLang="en-US" dirty="0"/>
              <a:t>存することができます。</a:t>
            </a:r>
            <a:endParaRPr kumimoji="1" lang="en-US" altLang="ja-JP" dirty="0"/>
          </a:p>
        </p:txBody>
      </p:sp>
      <p:pic>
        <p:nvPicPr>
          <p:cNvPr id="3" name="図 2">
            <a:extLst>
              <a:ext uri="{FF2B5EF4-FFF2-40B4-BE49-F238E27FC236}">
                <a16:creationId xmlns:a16="http://schemas.microsoft.com/office/drawing/2014/main" id="{747E0540-510D-4EFD-AC4C-58CA83AB9A92}"/>
              </a:ext>
            </a:extLst>
          </p:cNvPr>
          <p:cNvPicPr>
            <a:picLocks noChangeAspect="1"/>
          </p:cNvPicPr>
          <p:nvPr/>
        </p:nvPicPr>
        <p:blipFill>
          <a:blip r:embed="rId2"/>
          <a:stretch>
            <a:fillRect/>
          </a:stretch>
        </p:blipFill>
        <p:spPr>
          <a:xfrm>
            <a:off x="584007" y="1429659"/>
            <a:ext cx="6096851" cy="1381318"/>
          </a:xfrm>
          <a:prstGeom prst="rect">
            <a:avLst/>
          </a:prstGeom>
        </p:spPr>
      </p:pic>
      <p:sp>
        <p:nvSpPr>
          <p:cNvPr id="4" name="矢印: 右 3">
            <a:extLst>
              <a:ext uri="{FF2B5EF4-FFF2-40B4-BE49-F238E27FC236}">
                <a16:creationId xmlns:a16="http://schemas.microsoft.com/office/drawing/2014/main" id="{41B42ED5-739B-421A-87CE-9F9385345397}"/>
              </a:ext>
            </a:extLst>
          </p:cNvPr>
          <p:cNvSpPr/>
          <p:nvPr/>
        </p:nvSpPr>
        <p:spPr>
          <a:xfrm rot="6614963">
            <a:off x="846491" y="2656595"/>
            <a:ext cx="1394727" cy="29361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E176202C-2611-48F0-9DE3-0B666048A8C8}"/>
              </a:ext>
            </a:extLst>
          </p:cNvPr>
          <p:cNvSpPr txBox="1"/>
          <p:nvPr/>
        </p:nvSpPr>
        <p:spPr>
          <a:xfrm>
            <a:off x="2122415" y="3087149"/>
            <a:ext cx="307037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a:t>保護された通信のところをディスクトップにドラッグ＆ドロップします。</a:t>
            </a:r>
          </a:p>
        </p:txBody>
      </p:sp>
      <p:pic>
        <p:nvPicPr>
          <p:cNvPr id="6" name="図 5">
            <a:extLst>
              <a:ext uri="{FF2B5EF4-FFF2-40B4-BE49-F238E27FC236}">
                <a16:creationId xmlns:a16="http://schemas.microsoft.com/office/drawing/2014/main" id="{25512C7E-5CA7-4CA3-9430-3434C34310D9}"/>
              </a:ext>
            </a:extLst>
          </p:cNvPr>
          <p:cNvPicPr>
            <a:picLocks noChangeAspect="1"/>
          </p:cNvPicPr>
          <p:nvPr/>
        </p:nvPicPr>
        <p:blipFill>
          <a:blip r:embed="rId3"/>
          <a:stretch>
            <a:fillRect/>
          </a:stretch>
        </p:blipFill>
        <p:spPr>
          <a:xfrm>
            <a:off x="597941" y="3648433"/>
            <a:ext cx="1133633" cy="1057423"/>
          </a:xfrm>
          <a:prstGeom prst="rect">
            <a:avLst/>
          </a:prstGeom>
        </p:spPr>
      </p:pic>
      <p:sp>
        <p:nvSpPr>
          <p:cNvPr id="7" name="テキスト ボックス 6">
            <a:extLst>
              <a:ext uri="{FF2B5EF4-FFF2-40B4-BE49-F238E27FC236}">
                <a16:creationId xmlns:a16="http://schemas.microsoft.com/office/drawing/2014/main" id="{AFA47024-3EA5-488F-BCF5-D67F860011F8}"/>
              </a:ext>
            </a:extLst>
          </p:cNvPr>
          <p:cNvSpPr txBox="1"/>
          <p:nvPr/>
        </p:nvSpPr>
        <p:spPr>
          <a:xfrm>
            <a:off x="2206304" y="4446165"/>
            <a:ext cx="307037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a:t>「スクラッチを開く」などにリネームしておくと分かりやすくなります。</a:t>
            </a:r>
          </a:p>
        </p:txBody>
      </p:sp>
      <p:pic>
        <p:nvPicPr>
          <p:cNvPr id="8" name="図 7">
            <a:extLst>
              <a:ext uri="{FF2B5EF4-FFF2-40B4-BE49-F238E27FC236}">
                <a16:creationId xmlns:a16="http://schemas.microsoft.com/office/drawing/2014/main" id="{8F2A105B-9E93-476D-B6DE-ECF22906DE84}"/>
              </a:ext>
            </a:extLst>
          </p:cNvPr>
          <p:cNvPicPr>
            <a:picLocks noChangeAspect="1"/>
          </p:cNvPicPr>
          <p:nvPr/>
        </p:nvPicPr>
        <p:blipFill>
          <a:blip r:embed="rId4"/>
          <a:stretch>
            <a:fillRect/>
          </a:stretch>
        </p:blipFill>
        <p:spPr>
          <a:xfrm>
            <a:off x="597941" y="5543312"/>
            <a:ext cx="1162212" cy="857370"/>
          </a:xfrm>
          <a:prstGeom prst="rect">
            <a:avLst/>
          </a:prstGeom>
        </p:spPr>
      </p:pic>
      <p:sp>
        <p:nvSpPr>
          <p:cNvPr id="9" name="矢印: 下 8">
            <a:extLst>
              <a:ext uri="{FF2B5EF4-FFF2-40B4-BE49-F238E27FC236}">
                <a16:creationId xmlns:a16="http://schemas.microsoft.com/office/drawing/2014/main" id="{E277A7F8-C8CD-48D6-BB30-240A1F72FE8D}"/>
              </a:ext>
            </a:extLst>
          </p:cNvPr>
          <p:cNvSpPr/>
          <p:nvPr/>
        </p:nvSpPr>
        <p:spPr>
          <a:xfrm>
            <a:off x="998290" y="4845813"/>
            <a:ext cx="318782" cy="582528"/>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67649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DB89766C-4295-4459-99FA-00C10BFDE86B}"/>
              </a:ext>
            </a:extLst>
          </p:cNvPr>
          <p:cNvSpPr txBox="1"/>
          <p:nvPr/>
        </p:nvSpPr>
        <p:spPr>
          <a:xfrm>
            <a:off x="377505" y="285226"/>
            <a:ext cx="8489658" cy="76944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kumimoji="1" lang="ja-JP" altLang="en-US" sz="4400" dirty="0"/>
              <a:t>はじめかた（その</a:t>
            </a:r>
            <a:r>
              <a:rPr kumimoji="1" lang="en-US" altLang="ja-JP" sz="4400" dirty="0"/>
              <a:t>2</a:t>
            </a:r>
            <a:r>
              <a:rPr kumimoji="1" lang="ja-JP" altLang="en-US" sz="4400" dirty="0"/>
              <a:t>）</a:t>
            </a:r>
          </a:p>
        </p:txBody>
      </p:sp>
      <p:pic>
        <p:nvPicPr>
          <p:cNvPr id="8" name="図 7">
            <a:extLst>
              <a:ext uri="{FF2B5EF4-FFF2-40B4-BE49-F238E27FC236}">
                <a16:creationId xmlns:a16="http://schemas.microsoft.com/office/drawing/2014/main" id="{BC99C647-41BD-4F72-B336-95475EABE954}"/>
              </a:ext>
            </a:extLst>
          </p:cNvPr>
          <p:cNvPicPr>
            <a:picLocks noChangeAspect="1"/>
          </p:cNvPicPr>
          <p:nvPr/>
        </p:nvPicPr>
        <p:blipFill>
          <a:blip r:embed="rId2"/>
          <a:stretch>
            <a:fillRect/>
          </a:stretch>
        </p:blipFill>
        <p:spPr>
          <a:xfrm>
            <a:off x="291349" y="1749756"/>
            <a:ext cx="1162212" cy="857370"/>
          </a:xfrm>
          <a:prstGeom prst="rect">
            <a:avLst/>
          </a:prstGeom>
        </p:spPr>
      </p:pic>
      <p:sp>
        <p:nvSpPr>
          <p:cNvPr id="11" name="テキスト ボックス 10">
            <a:extLst>
              <a:ext uri="{FF2B5EF4-FFF2-40B4-BE49-F238E27FC236}">
                <a16:creationId xmlns:a16="http://schemas.microsoft.com/office/drawing/2014/main" id="{D3EEB3E2-5844-431E-9351-6B283ACBB72F}"/>
              </a:ext>
            </a:extLst>
          </p:cNvPr>
          <p:cNvSpPr txBox="1"/>
          <p:nvPr/>
        </p:nvSpPr>
        <p:spPr>
          <a:xfrm>
            <a:off x="291349" y="3028426"/>
            <a:ext cx="3070370" cy="12990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ディスクトップにある「スクラッチを開く」をダブルクリックで開きましょう。</a:t>
            </a:r>
          </a:p>
        </p:txBody>
      </p:sp>
      <p:sp>
        <p:nvSpPr>
          <p:cNvPr id="12" name="矢印: 右 11">
            <a:extLst>
              <a:ext uri="{FF2B5EF4-FFF2-40B4-BE49-F238E27FC236}">
                <a16:creationId xmlns:a16="http://schemas.microsoft.com/office/drawing/2014/main" id="{411EDC85-3006-4E0C-97E2-DAEEB3478BBE}"/>
              </a:ext>
            </a:extLst>
          </p:cNvPr>
          <p:cNvSpPr/>
          <p:nvPr/>
        </p:nvSpPr>
        <p:spPr>
          <a:xfrm>
            <a:off x="1585519" y="1938508"/>
            <a:ext cx="1988191" cy="47986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52ECFC62-82E3-4960-9695-E40C2B0866E3}"/>
              </a:ext>
            </a:extLst>
          </p:cNvPr>
          <p:cNvPicPr>
            <a:picLocks noChangeAspect="1"/>
          </p:cNvPicPr>
          <p:nvPr/>
        </p:nvPicPr>
        <p:blipFill>
          <a:blip r:embed="rId3"/>
          <a:stretch>
            <a:fillRect/>
          </a:stretch>
        </p:blipFill>
        <p:spPr>
          <a:xfrm>
            <a:off x="3938375" y="1501629"/>
            <a:ext cx="4821997" cy="3195721"/>
          </a:xfrm>
          <a:prstGeom prst="rect">
            <a:avLst/>
          </a:prstGeom>
        </p:spPr>
      </p:pic>
    </p:spTree>
    <p:extLst>
      <p:ext uri="{BB962C8B-B14F-4D97-AF65-F5344CB8AC3E}">
        <p14:creationId xmlns:p14="http://schemas.microsoft.com/office/powerpoint/2010/main" val="2619288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70FCDF3-8158-456E-9B64-23306EC88B2D}"/>
              </a:ext>
            </a:extLst>
          </p:cNvPr>
          <p:cNvPicPr>
            <a:picLocks noChangeAspect="1"/>
          </p:cNvPicPr>
          <p:nvPr/>
        </p:nvPicPr>
        <p:blipFill>
          <a:blip r:embed="rId2"/>
          <a:stretch>
            <a:fillRect/>
          </a:stretch>
        </p:blipFill>
        <p:spPr>
          <a:xfrm>
            <a:off x="721453" y="1442152"/>
            <a:ext cx="7701094" cy="4889881"/>
          </a:xfrm>
          <a:prstGeom prst="rect">
            <a:avLst/>
          </a:prstGeom>
        </p:spPr>
      </p:pic>
      <p:sp>
        <p:nvSpPr>
          <p:cNvPr id="3" name="テキスト ボックス 2">
            <a:extLst>
              <a:ext uri="{FF2B5EF4-FFF2-40B4-BE49-F238E27FC236}">
                <a16:creationId xmlns:a16="http://schemas.microsoft.com/office/drawing/2014/main" id="{A6CC9D17-6E0E-4829-AC48-E9ECDD26D53D}"/>
              </a:ext>
            </a:extLst>
          </p:cNvPr>
          <p:cNvSpPr txBox="1"/>
          <p:nvPr/>
        </p:nvSpPr>
        <p:spPr>
          <a:xfrm>
            <a:off x="515923" y="368544"/>
            <a:ext cx="811215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a:t>ヒントは「</a:t>
            </a:r>
            <a:r>
              <a:rPr kumimoji="1" lang="en-US" altLang="ja-JP" dirty="0"/>
              <a:t>×</a:t>
            </a:r>
            <a:r>
              <a:rPr kumimoji="1" lang="ja-JP" altLang="en-US" dirty="0"/>
              <a:t>」ボタンをクリックして閉じておきましょう。</a:t>
            </a:r>
          </a:p>
        </p:txBody>
      </p:sp>
      <p:sp>
        <p:nvSpPr>
          <p:cNvPr id="4" name="正方形/長方形 3">
            <a:extLst>
              <a:ext uri="{FF2B5EF4-FFF2-40B4-BE49-F238E27FC236}">
                <a16:creationId xmlns:a16="http://schemas.microsoft.com/office/drawing/2014/main" id="{4ADDC41D-F39A-4513-82A9-B0DF59876DE2}"/>
              </a:ext>
            </a:extLst>
          </p:cNvPr>
          <p:cNvSpPr/>
          <p:nvPr/>
        </p:nvSpPr>
        <p:spPr>
          <a:xfrm>
            <a:off x="6274965" y="2172750"/>
            <a:ext cx="478173" cy="4949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57775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009893F-CB9F-47EA-B7BD-784BA8F6EB02}"/>
              </a:ext>
            </a:extLst>
          </p:cNvPr>
          <p:cNvPicPr>
            <a:picLocks noChangeAspect="1"/>
          </p:cNvPicPr>
          <p:nvPr/>
        </p:nvPicPr>
        <p:blipFill>
          <a:blip r:embed="rId2"/>
          <a:stretch>
            <a:fillRect/>
          </a:stretch>
        </p:blipFill>
        <p:spPr>
          <a:xfrm>
            <a:off x="1073791" y="1568358"/>
            <a:ext cx="7222921" cy="4612511"/>
          </a:xfrm>
          <a:prstGeom prst="rect">
            <a:avLst/>
          </a:prstGeom>
        </p:spPr>
      </p:pic>
      <p:sp>
        <p:nvSpPr>
          <p:cNvPr id="3" name="テキスト ボックス 2">
            <a:extLst>
              <a:ext uri="{FF2B5EF4-FFF2-40B4-BE49-F238E27FC236}">
                <a16:creationId xmlns:a16="http://schemas.microsoft.com/office/drawing/2014/main" id="{10CCBF43-22F6-4B58-9719-3D1F3125783F}"/>
              </a:ext>
            </a:extLst>
          </p:cNvPr>
          <p:cNvSpPr txBox="1"/>
          <p:nvPr/>
        </p:nvSpPr>
        <p:spPr>
          <a:xfrm>
            <a:off x="515923" y="368544"/>
            <a:ext cx="811215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a:t>スクラッチを始めましょう！</a:t>
            </a:r>
          </a:p>
        </p:txBody>
      </p:sp>
    </p:spTree>
    <p:extLst>
      <p:ext uri="{BB962C8B-B14F-4D97-AF65-F5344CB8AC3E}">
        <p14:creationId xmlns:p14="http://schemas.microsoft.com/office/powerpoint/2010/main" val="61722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55E5803-047F-4D64-90B8-34823E8191B6}"/>
              </a:ext>
            </a:extLst>
          </p:cNvPr>
          <p:cNvSpPr txBox="1"/>
          <p:nvPr/>
        </p:nvSpPr>
        <p:spPr>
          <a:xfrm>
            <a:off x="482367" y="402671"/>
            <a:ext cx="8179266"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en-US" altLang="ja-JP" dirty="0"/>
              <a:t>【</a:t>
            </a:r>
            <a:r>
              <a:rPr kumimoji="1" lang="ja-JP" altLang="en-US" dirty="0"/>
              <a:t>先生向けメモ</a:t>
            </a:r>
            <a:r>
              <a:rPr kumimoji="1" lang="en-US" altLang="ja-JP" dirty="0"/>
              <a:t>】</a:t>
            </a:r>
          </a:p>
          <a:p>
            <a:r>
              <a:rPr kumimoji="1" lang="ja-JP" altLang="en-US" dirty="0"/>
              <a:t>次の</a:t>
            </a:r>
            <a:r>
              <a:rPr kumimoji="1" lang="en-US" altLang="ja-JP" dirty="0"/>
              <a:t>URL</a:t>
            </a:r>
            <a:r>
              <a:rPr kumimoji="1" lang="ja-JP" altLang="en-US" dirty="0"/>
              <a:t>よりスクラッチのオフラインエディタをダウンロードすることができます。</a:t>
            </a:r>
            <a:endParaRPr kumimoji="1" lang="en-US" altLang="ja-JP" dirty="0"/>
          </a:p>
          <a:p>
            <a:pPr algn="ctr"/>
            <a:r>
              <a:rPr kumimoji="1" lang="en-US" altLang="ja-JP" dirty="0"/>
              <a:t>https://scratch.mit.edu/download</a:t>
            </a:r>
          </a:p>
        </p:txBody>
      </p:sp>
      <p:pic>
        <p:nvPicPr>
          <p:cNvPr id="10" name="図 9">
            <a:extLst>
              <a:ext uri="{FF2B5EF4-FFF2-40B4-BE49-F238E27FC236}">
                <a16:creationId xmlns:a16="http://schemas.microsoft.com/office/drawing/2014/main" id="{820B3A5C-9F46-451A-9343-EDCC52F2095F}"/>
              </a:ext>
            </a:extLst>
          </p:cNvPr>
          <p:cNvPicPr>
            <a:picLocks noChangeAspect="1"/>
          </p:cNvPicPr>
          <p:nvPr/>
        </p:nvPicPr>
        <p:blipFill>
          <a:blip r:embed="rId2"/>
          <a:stretch>
            <a:fillRect/>
          </a:stretch>
        </p:blipFill>
        <p:spPr>
          <a:xfrm>
            <a:off x="1040235" y="1893125"/>
            <a:ext cx="7063530" cy="3355350"/>
          </a:xfrm>
          <a:prstGeom prst="rect">
            <a:avLst/>
          </a:prstGeom>
        </p:spPr>
      </p:pic>
      <p:sp>
        <p:nvSpPr>
          <p:cNvPr id="11" name="テキスト ボックス 10">
            <a:extLst>
              <a:ext uri="{FF2B5EF4-FFF2-40B4-BE49-F238E27FC236}">
                <a16:creationId xmlns:a16="http://schemas.microsoft.com/office/drawing/2014/main" id="{52591F58-E366-466B-AE2B-AA803B8DF33E}"/>
              </a:ext>
            </a:extLst>
          </p:cNvPr>
          <p:cNvSpPr txBox="1"/>
          <p:nvPr/>
        </p:nvSpPr>
        <p:spPr>
          <a:xfrm>
            <a:off x="315985" y="5454242"/>
            <a:ext cx="8179266"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a:t>オフラインエディタを利用するには</a:t>
            </a:r>
            <a:r>
              <a:rPr kumimoji="1" lang="en-US" altLang="ja-JP" dirty="0" err="1"/>
              <a:t>Adbe</a:t>
            </a:r>
            <a:r>
              <a:rPr kumimoji="1" lang="en-US" altLang="ja-JP" dirty="0"/>
              <a:t> AIR</a:t>
            </a:r>
            <a:r>
              <a:rPr kumimoji="1" lang="ja-JP" altLang="en-US" dirty="0"/>
              <a:t>が必要になります。事前にインストール後、</a:t>
            </a:r>
            <a:r>
              <a:rPr kumimoji="1" lang="en-US" altLang="ja-JP" dirty="0"/>
              <a:t>Scratch</a:t>
            </a:r>
            <a:r>
              <a:rPr kumimoji="1" lang="ja-JP" altLang="en-US" dirty="0"/>
              <a:t>オフラインエディタをインストールしてください。</a:t>
            </a:r>
            <a:endParaRPr kumimoji="1" lang="en-US" altLang="ja-JP" dirty="0"/>
          </a:p>
        </p:txBody>
      </p:sp>
    </p:spTree>
    <p:extLst>
      <p:ext uri="{BB962C8B-B14F-4D97-AF65-F5344CB8AC3E}">
        <p14:creationId xmlns:p14="http://schemas.microsoft.com/office/powerpoint/2010/main" val="3291942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DB89766C-4295-4459-99FA-00C10BFDE86B}"/>
              </a:ext>
            </a:extLst>
          </p:cNvPr>
          <p:cNvSpPr txBox="1"/>
          <p:nvPr/>
        </p:nvSpPr>
        <p:spPr>
          <a:xfrm>
            <a:off x="377505" y="285226"/>
            <a:ext cx="8489658" cy="76944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kumimoji="1" lang="ja-JP" altLang="en-US" sz="4400" dirty="0"/>
              <a:t>はじめかた（その</a:t>
            </a:r>
            <a:r>
              <a:rPr kumimoji="1" lang="en-US" altLang="ja-JP" sz="4400" dirty="0"/>
              <a:t>3</a:t>
            </a:r>
            <a:r>
              <a:rPr kumimoji="1" lang="ja-JP" altLang="en-US" sz="4400" dirty="0"/>
              <a:t>）</a:t>
            </a:r>
          </a:p>
        </p:txBody>
      </p:sp>
      <p:pic>
        <p:nvPicPr>
          <p:cNvPr id="2" name="図 1">
            <a:extLst>
              <a:ext uri="{FF2B5EF4-FFF2-40B4-BE49-F238E27FC236}">
                <a16:creationId xmlns:a16="http://schemas.microsoft.com/office/drawing/2014/main" id="{9FDF60EE-FC0D-4A8F-A47C-80810F962538}"/>
              </a:ext>
            </a:extLst>
          </p:cNvPr>
          <p:cNvPicPr>
            <a:picLocks noChangeAspect="1"/>
          </p:cNvPicPr>
          <p:nvPr/>
        </p:nvPicPr>
        <p:blipFill>
          <a:blip r:embed="rId2"/>
          <a:stretch>
            <a:fillRect/>
          </a:stretch>
        </p:blipFill>
        <p:spPr>
          <a:xfrm>
            <a:off x="377505" y="1240756"/>
            <a:ext cx="2684477" cy="1709149"/>
          </a:xfrm>
          <a:prstGeom prst="rect">
            <a:avLst/>
          </a:prstGeom>
        </p:spPr>
      </p:pic>
      <p:sp>
        <p:nvSpPr>
          <p:cNvPr id="3" name="テキスト ボックス 2">
            <a:extLst>
              <a:ext uri="{FF2B5EF4-FFF2-40B4-BE49-F238E27FC236}">
                <a16:creationId xmlns:a16="http://schemas.microsoft.com/office/drawing/2014/main" id="{C539930A-79CB-46CB-8C81-228C44E3620A}"/>
              </a:ext>
            </a:extLst>
          </p:cNvPr>
          <p:cNvSpPr txBox="1"/>
          <p:nvPr/>
        </p:nvSpPr>
        <p:spPr>
          <a:xfrm>
            <a:off x="3707934" y="1676155"/>
            <a:ext cx="490832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a:t>スタートボタンをクリックし、アプリ一覧から「</a:t>
            </a:r>
            <a:r>
              <a:rPr kumimoji="1" lang="en-US" altLang="ja-JP" dirty="0"/>
              <a:t>Scratch 2</a:t>
            </a:r>
            <a:r>
              <a:rPr kumimoji="1" lang="ja-JP" altLang="en-US" dirty="0"/>
              <a:t>」をクリックしましょう。</a:t>
            </a:r>
          </a:p>
        </p:txBody>
      </p:sp>
      <p:pic>
        <p:nvPicPr>
          <p:cNvPr id="4" name="図 3">
            <a:extLst>
              <a:ext uri="{FF2B5EF4-FFF2-40B4-BE49-F238E27FC236}">
                <a16:creationId xmlns:a16="http://schemas.microsoft.com/office/drawing/2014/main" id="{949F9823-242F-4472-B23A-8EC38A625192}"/>
              </a:ext>
            </a:extLst>
          </p:cNvPr>
          <p:cNvPicPr>
            <a:picLocks noChangeAspect="1"/>
          </p:cNvPicPr>
          <p:nvPr/>
        </p:nvPicPr>
        <p:blipFill>
          <a:blip r:embed="rId3"/>
          <a:stretch>
            <a:fillRect/>
          </a:stretch>
        </p:blipFill>
        <p:spPr>
          <a:xfrm>
            <a:off x="3200780" y="2655446"/>
            <a:ext cx="5922628" cy="3917328"/>
          </a:xfrm>
          <a:prstGeom prst="rect">
            <a:avLst/>
          </a:prstGeom>
        </p:spPr>
      </p:pic>
      <p:sp>
        <p:nvSpPr>
          <p:cNvPr id="5" name="正方形/長方形 4">
            <a:extLst>
              <a:ext uri="{FF2B5EF4-FFF2-40B4-BE49-F238E27FC236}">
                <a16:creationId xmlns:a16="http://schemas.microsoft.com/office/drawing/2014/main" id="{F5982484-0A0C-4C0B-AF32-68821DEADDB2}"/>
              </a:ext>
            </a:extLst>
          </p:cNvPr>
          <p:cNvSpPr/>
          <p:nvPr/>
        </p:nvSpPr>
        <p:spPr>
          <a:xfrm>
            <a:off x="914400" y="1904301"/>
            <a:ext cx="2164360" cy="3187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88152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012EC8E-EC1A-46DD-BD96-A559C7A3BF7C}"/>
              </a:ext>
            </a:extLst>
          </p:cNvPr>
          <p:cNvPicPr>
            <a:picLocks noChangeAspect="1"/>
          </p:cNvPicPr>
          <p:nvPr/>
        </p:nvPicPr>
        <p:blipFill>
          <a:blip r:embed="rId2"/>
          <a:stretch>
            <a:fillRect/>
          </a:stretch>
        </p:blipFill>
        <p:spPr>
          <a:xfrm>
            <a:off x="562935" y="1078031"/>
            <a:ext cx="2514951" cy="1228896"/>
          </a:xfrm>
          <a:prstGeom prst="rect">
            <a:avLst/>
          </a:prstGeom>
        </p:spPr>
      </p:pic>
      <p:sp>
        <p:nvSpPr>
          <p:cNvPr id="3" name="テキスト ボックス 2">
            <a:extLst>
              <a:ext uri="{FF2B5EF4-FFF2-40B4-BE49-F238E27FC236}">
                <a16:creationId xmlns:a16="http://schemas.microsoft.com/office/drawing/2014/main" id="{83D0571E-76EB-4184-84A5-3F053F1B07DA}"/>
              </a:ext>
            </a:extLst>
          </p:cNvPr>
          <p:cNvSpPr txBox="1"/>
          <p:nvPr/>
        </p:nvSpPr>
        <p:spPr>
          <a:xfrm>
            <a:off x="3305262" y="562062"/>
            <a:ext cx="5553512"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このようなヴァージョンアップの画面（ダイアログボックス）が表示された場合は、「直ちにアップデート」と「取り消し」どちらを選択するか、先生に聞いてみましょう。</a:t>
            </a:r>
          </a:p>
        </p:txBody>
      </p:sp>
    </p:spTree>
    <p:extLst>
      <p:ext uri="{BB962C8B-B14F-4D97-AF65-F5344CB8AC3E}">
        <p14:creationId xmlns:p14="http://schemas.microsoft.com/office/powerpoint/2010/main" val="2006010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484E32E9-E172-456D-A0DA-246026F82D67}"/>
              </a:ext>
            </a:extLst>
          </p:cNvPr>
          <p:cNvSpPr/>
          <p:nvPr/>
        </p:nvSpPr>
        <p:spPr>
          <a:xfrm>
            <a:off x="1723937" y="2032233"/>
            <a:ext cx="5696125" cy="292775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sz="11500" dirty="0"/>
              <a:t>第</a:t>
            </a:r>
            <a:r>
              <a:rPr kumimoji="1" lang="en-US" altLang="ja-JP" sz="11500" dirty="0"/>
              <a:t>1</a:t>
            </a:r>
            <a:r>
              <a:rPr kumimoji="1" lang="ja-JP" altLang="en-US" sz="11500" dirty="0"/>
              <a:t>章</a:t>
            </a:r>
          </a:p>
        </p:txBody>
      </p:sp>
    </p:spTree>
    <p:extLst>
      <p:ext uri="{BB962C8B-B14F-4D97-AF65-F5344CB8AC3E}">
        <p14:creationId xmlns:p14="http://schemas.microsoft.com/office/powerpoint/2010/main" val="4249333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0F0F5F14-DE8B-49F1-9FBC-186ECA0F8D0F}"/>
              </a:ext>
            </a:extLst>
          </p:cNvPr>
          <p:cNvGrpSpPr/>
          <p:nvPr/>
        </p:nvGrpSpPr>
        <p:grpSpPr>
          <a:xfrm>
            <a:off x="286740" y="1174458"/>
            <a:ext cx="8687965" cy="4941063"/>
            <a:chOff x="330200" y="-27432"/>
            <a:chExt cx="11509354" cy="6872796"/>
          </a:xfrm>
        </p:grpSpPr>
        <p:pic>
          <p:nvPicPr>
            <p:cNvPr id="2" name="図 1">
              <a:extLst>
                <a:ext uri="{FF2B5EF4-FFF2-40B4-BE49-F238E27FC236}">
                  <a16:creationId xmlns:a16="http://schemas.microsoft.com/office/drawing/2014/main" id="{D756ACC5-A76E-43BD-BB9A-26B5C06E65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00" y="-27432"/>
              <a:ext cx="11509354" cy="6858000"/>
            </a:xfrm>
            <a:prstGeom prst="rect">
              <a:avLst/>
            </a:prstGeom>
          </p:spPr>
        </p:pic>
        <p:sp>
          <p:nvSpPr>
            <p:cNvPr id="3" name="正方形/長方形 2">
              <a:extLst>
                <a:ext uri="{FF2B5EF4-FFF2-40B4-BE49-F238E27FC236}">
                  <a16:creationId xmlns:a16="http://schemas.microsoft.com/office/drawing/2014/main" id="{57878C71-841D-4610-BB0C-46F4024AD662}"/>
                </a:ext>
              </a:extLst>
            </p:cNvPr>
            <p:cNvSpPr/>
            <p:nvPr/>
          </p:nvSpPr>
          <p:spPr>
            <a:xfrm>
              <a:off x="330200" y="274320"/>
              <a:ext cx="4506976" cy="376732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3724F644-027B-4453-9171-947A4166AE34}"/>
                </a:ext>
              </a:extLst>
            </p:cNvPr>
            <p:cNvSpPr txBox="1"/>
            <p:nvPr/>
          </p:nvSpPr>
          <p:spPr>
            <a:xfrm>
              <a:off x="466344" y="374904"/>
              <a:ext cx="2006716" cy="64215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kumimoji="1" lang="ja-JP" altLang="en-US" sz="2400" dirty="0"/>
                <a:t>ステージ</a:t>
              </a:r>
            </a:p>
          </p:txBody>
        </p:sp>
        <p:sp>
          <p:nvSpPr>
            <p:cNvPr id="5" name="正方形/長方形 4">
              <a:extLst>
                <a:ext uri="{FF2B5EF4-FFF2-40B4-BE49-F238E27FC236}">
                  <a16:creationId xmlns:a16="http://schemas.microsoft.com/office/drawing/2014/main" id="{079F4870-C0B3-4F2E-A965-50C568E97D3C}"/>
                </a:ext>
              </a:extLst>
            </p:cNvPr>
            <p:cNvSpPr/>
            <p:nvPr/>
          </p:nvSpPr>
          <p:spPr>
            <a:xfrm>
              <a:off x="6801104" y="289117"/>
              <a:ext cx="5038450" cy="654145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9025A1B9-81CD-420E-8A6B-1A5483DC16EA}"/>
                </a:ext>
              </a:extLst>
            </p:cNvPr>
            <p:cNvSpPr txBox="1"/>
            <p:nvPr/>
          </p:nvSpPr>
          <p:spPr>
            <a:xfrm>
              <a:off x="7563157" y="3109180"/>
              <a:ext cx="3514344" cy="64215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kumimoji="1" lang="ja-JP" altLang="en-US" sz="2400" dirty="0"/>
                <a:t>スクリプトエリア</a:t>
              </a:r>
            </a:p>
          </p:txBody>
        </p:sp>
        <p:sp>
          <p:nvSpPr>
            <p:cNvPr id="7" name="正方形/長方形 6">
              <a:extLst>
                <a:ext uri="{FF2B5EF4-FFF2-40B4-BE49-F238E27FC236}">
                  <a16:creationId xmlns:a16="http://schemas.microsoft.com/office/drawing/2014/main" id="{86992E6C-2DA9-4C5A-AEA0-62CF66BEEE0C}"/>
                </a:ext>
              </a:extLst>
            </p:cNvPr>
            <p:cNvSpPr/>
            <p:nvPr/>
          </p:nvSpPr>
          <p:spPr>
            <a:xfrm>
              <a:off x="4837176" y="289118"/>
              <a:ext cx="1963928" cy="654144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7751B5C5-1062-475F-90A8-D3719BDE8C7A}"/>
                </a:ext>
              </a:extLst>
            </p:cNvPr>
            <p:cNvSpPr txBox="1"/>
            <p:nvPr/>
          </p:nvSpPr>
          <p:spPr>
            <a:xfrm>
              <a:off x="4946928" y="374904"/>
              <a:ext cx="1673327" cy="984638"/>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kumimoji="1" lang="ja-JP" altLang="en-US" sz="2000" dirty="0"/>
                <a:t>ブロックパレット</a:t>
              </a:r>
            </a:p>
          </p:txBody>
        </p:sp>
        <p:sp>
          <p:nvSpPr>
            <p:cNvPr id="9" name="正方形/長方形 8">
              <a:extLst>
                <a:ext uri="{FF2B5EF4-FFF2-40B4-BE49-F238E27FC236}">
                  <a16:creationId xmlns:a16="http://schemas.microsoft.com/office/drawing/2014/main" id="{8DEEADD2-95EE-4AAB-B5A7-5B1392503986}"/>
                </a:ext>
              </a:extLst>
            </p:cNvPr>
            <p:cNvSpPr/>
            <p:nvPr/>
          </p:nvSpPr>
          <p:spPr>
            <a:xfrm>
              <a:off x="330200" y="4041647"/>
              <a:ext cx="4506976" cy="280371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1F33F77A-24C0-44F1-B2F7-F13B826C82E6}"/>
                </a:ext>
              </a:extLst>
            </p:cNvPr>
            <p:cNvSpPr txBox="1"/>
            <p:nvPr/>
          </p:nvSpPr>
          <p:spPr>
            <a:xfrm>
              <a:off x="1042416" y="5443505"/>
              <a:ext cx="3032706" cy="55653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kumimoji="1" lang="ja-JP" altLang="en-US" sz="2000" dirty="0"/>
                <a:t>スプライトリスト</a:t>
              </a:r>
            </a:p>
          </p:txBody>
        </p:sp>
        <p:sp>
          <p:nvSpPr>
            <p:cNvPr id="11" name="角丸四角形吹き出し 12">
              <a:extLst>
                <a:ext uri="{FF2B5EF4-FFF2-40B4-BE49-F238E27FC236}">
                  <a16:creationId xmlns:a16="http://schemas.microsoft.com/office/drawing/2014/main" id="{86550B39-B08B-4528-B52D-A33E93C50481}"/>
                </a:ext>
              </a:extLst>
            </p:cNvPr>
            <p:cNvSpPr/>
            <p:nvPr/>
          </p:nvSpPr>
          <p:spPr>
            <a:xfrm>
              <a:off x="2770631" y="1205901"/>
              <a:ext cx="1728216" cy="692006"/>
            </a:xfrm>
            <a:prstGeom prst="wedgeRoundRectCallout">
              <a:avLst>
                <a:gd name="adj1" fmla="val -70349"/>
                <a:gd name="adj2" fmla="val 42431"/>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600" dirty="0"/>
                <a:t>スプライト</a:t>
              </a:r>
            </a:p>
          </p:txBody>
        </p:sp>
      </p:grpSp>
    </p:spTree>
    <p:extLst>
      <p:ext uri="{BB962C8B-B14F-4D97-AF65-F5344CB8AC3E}">
        <p14:creationId xmlns:p14="http://schemas.microsoft.com/office/powerpoint/2010/main" val="3655411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7A08E6F-82E4-447D-9A3C-8E8F2CB9A544}"/>
              </a:ext>
            </a:extLst>
          </p:cNvPr>
          <p:cNvSpPr txBox="1"/>
          <p:nvPr/>
        </p:nvSpPr>
        <p:spPr>
          <a:xfrm>
            <a:off x="526868" y="269966"/>
            <a:ext cx="8090263" cy="296100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nSpc>
                <a:spcPct val="150000"/>
              </a:lnSpc>
            </a:pPr>
            <a:r>
              <a:rPr kumimoji="1" lang="ja-JP" altLang="en-US" dirty="0"/>
              <a:t>「すくすくスクラッチ」は</a:t>
            </a:r>
            <a:r>
              <a:rPr kumimoji="1" lang="en-US" altLang="ja-JP" dirty="0"/>
              <a:t>POD</a:t>
            </a:r>
            <a:r>
              <a:rPr kumimoji="1" lang="ja-JP" altLang="en-US" dirty="0"/>
              <a:t>（プリントオンデマンド）にて次のサイトにて購入することが可能です。価格は税込み</a:t>
            </a:r>
            <a:r>
              <a:rPr kumimoji="1" lang="en-US" altLang="ja-JP" dirty="0"/>
              <a:t>1,620</a:t>
            </a:r>
            <a:r>
              <a:rPr kumimoji="1" lang="ja-JP" altLang="en-US" dirty="0"/>
              <a:t>円です。</a:t>
            </a:r>
            <a:endParaRPr kumimoji="1" lang="en-US" altLang="ja-JP" dirty="0"/>
          </a:p>
          <a:p>
            <a:pPr>
              <a:lnSpc>
                <a:spcPct val="150000"/>
              </a:lnSpc>
            </a:pPr>
            <a:endParaRPr kumimoji="1" lang="en-US" altLang="ja-JP" dirty="0"/>
          </a:p>
          <a:p>
            <a:pPr marL="285750" indent="-285750">
              <a:lnSpc>
                <a:spcPct val="150000"/>
              </a:lnSpc>
              <a:buFont typeface="Arial" panose="020B0604020202020204" pitchFamily="34" charset="0"/>
              <a:buChar char="•"/>
            </a:pPr>
            <a:r>
              <a:rPr kumimoji="1" lang="ja-JP" altLang="en-US" dirty="0"/>
              <a:t>アマゾン：</a:t>
            </a:r>
            <a:r>
              <a:rPr lang="ja-JP" altLang="en-US" dirty="0"/>
              <a:t>https://www.amazon.co.jp/dp/B0779FKBNG/</a:t>
            </a:r>
          </a:p>
          <a:p>
            <a:pPr marL="285750" indent="-285750">
              <a:lnSpc>
                <a:spcPct val="150000"/>
              </a:lnSpc>
              <a:buFont typeface="Arial" panose="020B0604020202020204" pitchFamily="34" charset="0"/>
              <a:buChar char="•"/>
            </a:pPr>
            <a:r>
              <a:rPr kumimoji="1" lang="ja-JP" altLang="en-US" dirty="0"/>
              <a:t>楽天ブックス：</a:t>
            </a:r>
            <a:r>
              <a:rPr kumimoji="1" lang="en-US" altLang="ja-JP" dirty="0"/>
              <a:t>https://books.rakuten.co.jp/rb/15211475/</a:t>
            </a:r>
          </a:p>
          <a:p>
            <a:pPr marL="285750" indent="-285750">
              <a:lnSpc>
                <a:spcPct val="150000"/>
              </a:lnSpc>
              <a:buFont typeface="Arial" panose="020B0604020202020204" pitchFamily="34" charset="0"/>
              <a:buChar char="•"/>
            </a:pPr>
            <a:r>
              <a:rPr kumimoji="1" lang="ja-JP" altLang="en-US" dirty="0"/>
              <a:t>三省堂：</a:t>
            </a:r>
            <a:r>
              <a:rPr kumimoji="1" lang="en-US" altLang="ja-JP" dirty="0"/>
              <a:t>https://item.rakuten.co.jp/books-sanseido/ebm-9784990962500/</a:t>
            </a:r>
          </a:p>
          <a:p>
            <a:pPr marL="285750" indent="-285750">
              <a:lnSpc>
                <a:spcPct val="150000"/>
              </a:lnSpc>
              <a:buFont typeface="Arial" panose="020B0604020202020204" pitchFamily="34" charset="0"/>
              <a:buChar char="•"/>
            </a:pPr>
            <a:r>
              <a:rPr kumimoji="1" lang="en-US" altLang="ja-JP" dirty="0"/>
              <a:t>honto</a:t>
            </a:r>
            <a:r>
              <a:rPr kumimoji="1" lang="ja-JP" altLang="en-US" dirty="0"/>
              <a:t>：</a:t>
            </a:r>
            <a:r>
              <a:rPr kumimoji="1" lang="en-US" altLang="ja-JP" dirty="0"/>
              <a:t>https://honto.jp/netstore/pd-book_28758659.html</a:t>
            </a:r>
          </a:p>
        </p:txBody>
      </p:sp>
      <p:pic>
        <p:nvPicPr>
          <p:cNvPr id="1026" name="Picture 2" descr="https://qr.quel.jp/tmp/7f872e053ca98b5edd46d06cc233a8d5.png?v=148">
            <a:extLst>
              <a:ext uri="{FF2B5EF4-FFF2-40B4-BE49-F238E27FC236}">
                <a16:creationId xmlns:a16="http://schemas.microsoft.com/office/drawing/2014/main" id="{9A47CA8A-3012-492A-9B7B-86BE7A5692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2263" y="3838302"/>
            <a:ext cx="1409700" cy="1409700"/>
          </a:xfrm>
          <a:prstGeom prst="rect">
            <a:avLst/>
          </a:prstGeom>
          <a:extLst>
            <a:ext uri="{909E8E84-426E-40DD-AFC4-6F175D3DCCD1}">
              <a14:hiddenFill xmlns:a14="http://schemas.microsoft.com/office/drawing/2010/main">
                <a:solidFill>
                  <a:srgbClr val="FFFFFF"/>
                </a:solidFill>
              </a14:hiddenFill>
            </a:ext>
          </a:extLst>
        </p:spPr>
        <p:style>
          <a:lnRef idx="2">
            <a:schemeClr val="dk1"/>
          </a:lnRef>
          <a:fillRef idx="1">
            <a:schemeClr val="lt1"/>
          </a:fillRef>
          <a:effectRef idx="0">
            <a:schemeClr val="dk1"/>
          </a:effectRef>
          <a:fontRef idx="minor">
            <a:schemeClr val="dk1"/>
          </a:fontRef>
        </p:style>
      </p:pic>
      <p:pic>
        <p:nvPicPr>
          <p:cNvPr id="1028" name="Picture 4" descr="https://qr.quel.jp/tmp/4e5f307348456081c9f84d496c7178ba.png?v=148">
            <a:extLst>
              <a:ext uri="{FF2B5EF4-FFF2-40B4-BE49-F238E27FC236}">
                <a16:creationId xmlns:a16="http://schemas.microsoft.com/office/drawing/2014/main" id="{EED10056-884B-428D-BC14-8C193839E2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3835" y="3838302"/>
            <a:ext cx="1409700" cy="1409700"/>
          </a:xfrm>
          <a:prstGeom prst="rect">
            <a:avLst/>
          </a:prstGeom>
          <a:extLst>
            <a:ext uri="{909E8E84-426E-40DD-AFC4-6F175D3DCCD1}">
              <a14:hiddenFill xmlns:a14="http://schemas.microsoft.com/office/drawing/2010/main">
                <a:solidFill>
                  <a:srgbClr val="FFFFFF"/>
                </a:solidFill>
              </a14:hiddenFill>
            </a:ext>
          </a:extLst>
        </p:spPr>
        <p:style>
          <a:lnRef idx="2">
            <a:schemeClr val="dk1"/>
          </a:lnRef>
          <a:fillRef idx="1">
            <a:schemeClr val="lt1"/>
          </a:fillRef>
          <a:effectRef idx="0">
            <a:schemeClr val="dk1"/>
          </a:effectRef>
          <a:fontRef idx="minor">
            <a:schemeClr val="dk1"/>
          </a:fontRef>
        </p:style>
      </p:pic>
      <p:pic>
        <p:nvPicPr>
          <p:cNvPr id="1032" name="Picture 8" descr="https://qr.quel.jp/tmp/21ba41dddfd17d7d15fa02b3d213cebc.png?v=164">
            <a:extLst>
              <a:ext uri="{FF2B5EF4-FFF2-40B4-BE49-F238E27FC236}">
                <a16:creationId xmlns:a16="http://schemas.microsoft.com/office/drawing/2014/main" id="{9E8A2AFB-E994-47B4-86DF-8548AB9731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1607" y="3838302"/>
            <a:ext cx="1409700" cy="1409700"/>
          </a:xfrm>
          <a:prstGeom prst="rect">
            <a:avLst/>
          </a:prstGeom>
          <a:extLst>
            <a:ext uri="{909E8E84-426E-40DD-AFC4-6F175D3DCCD1}">
              <a14:hiddenFill xmlns:a14="http://schemas.microsoft.com/office/drawing/2010/main">
                <a:solidFill>
                  <a:srgbClr val="FFFFFF"/>
                </a:solidFill>
              </a14:hiddenFill>
            </a:ext>
          </a:extLst>
        </p:spPr>
        <p:style>
          <a:lnRef idx="2">
            <a:schemeClr val="dk1"/>
          </a:lnRef>
          <a:fillRef idx="1">
            <a:schemeClr val="lt1"/>
          </a:fillRef>
          <a:effectRef idx="0">
            <a:schemeClr val="dk1"/>
          </a:effectRef>
          <a:fontRef idx="minor">
            <a:schemeClr val="dk1"/>
          </a:fontRef>
        </p:style>
      </p:pic>
      <p:pic>
        <p:nvPicPr>
          <p:cNvPr id="1034" name="Picture 10" descr="https://qr.quel.jp/tmp/5ff5fcafca52b5e45fbcb861162229b5.png?v=148">
            <a:extLst>
              <a:ext uri="{FF2B5EF4-FFF2-40B4-BE49-F238E27FC236}">
                <a16:creationId xmlns:a16="http://schemas.microsoft.com/office/drawing/2014/main" id="{FD77C71A-67F1-4C5C-9790-3B871C58EB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0385" y="3838302"/>
            <a:ext cx="1409700" cy="1409700"/>
          </a:xfrm>
          <a:prstGeom prst="rect">
            <a:avLst/>
          </a:prstGeom>
          <a:extLst>
            <a:ext uri="{909E8E84-426E-40DD-AFC4-6F175D3DCCD1}">
              <a14:hiddenFill xmlns:a14="http://schemas.microsoft.com/office/drawing/2010/main">
                <a:solidFill>
                  <a:srgbClr val="FFFFFF"/>
                </a:solidFill>
              </a14:hiddenFill>
            </a:ext>
          </a:extLst>
        </p:spPr>
        <p:style>
          <a:lnRef idx="2">
            <a:schemeClr val="dk1"/>
          </a:lnRef>
          <a:fillRef idx="1">
            <a:schemeClr val="lt1"/>
          </a:fillRef>
          <a:effectRef idx="0">
            <a:schemeClr val="dk1"/>
          </a:effectRef>
          <a:fontRef idx="minor">
            <a:schemeClr val="dk1"/>
          </a:fontRef>
        </p:style>
      </p:pic>
      <p:sp>
        <p:nvSpPr>
          <p:cNvPr id="4" name="テキスト ボックス 3">
            <a:extLst>
              <a:ext uri="{FF2B5EF4-FFF2-40B4-BE49-F238E27FC236}">
                <a16:creationId xmlns:a16="http://schemas.microsoft.com/office/drawing/2014/main" id="{85E6C689-CB7A-4C01-A1EC-71208BF024DA}"/>
              </a:ext>
            </a:extLst>
          </p:cNvPr>
          <p:cNvSpPr txBox="1"/>
          <p:nvPr/>
        </p:nvSpPr>
        <p:spPr>
          <a:xfrm>
            <a:off x="1354183" y="5378593"/>
            <a:ext cx="1110343" cy="27699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kumimoji="1" lang="ja-JP" altLang="en-US" sz="1200" dirty="0"/>
              <a:t>アマゾン</a:t>
            </a:r>
          </a:p>
        </p:txBody>
      </p:sp>
      <p:sp>
        <p:nvSpPr>
          <p:cNvPr id="12" name="テキスト ボックス 11">
            <a:extLst>
              <a:ext uri="{FF2B5EF4-FFF2-40B4-BE49-F238E27FC236}">
                <a16:creationId xmlns:a16="http://schemas.microsoft.com/office/drawing/2014/main" id="{5D38815B-D279-4270-95C7-327578AEDFD6}"/>
              </a:ext>
            </a:extLst>
          </p:cNvPr>
          <p:cNvSpPr txBox="1"/>
          <p:nvPr/>
        </p:nvSpPr>
        <p:spPr>
          <a:xfrm>
            <a:off x="3063513" y="5378593"/>
            <a:ext cx="1110343" cy="27699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kumimoji="1" lang="ja-JP" altLang="en-US" sz="1200" dirty="0"/>
              <a:t>楽天ブックス</a:t>
            </a:r>
          </a:p>
        </p:txBody>
      </p:sp>
      <p:sp>
        <p:nvSpPr>
          <p:cNvPr id="13" name="テキスト ボックス 12">
            <a:extLst>
              <a:ext uri="{FF2B5EF4-FFF2-40B4-BE49-F238E27FC236}">
                <a16:creationId xmlns:a16="http://schemas.microsoft.com/office/drawing/2014/main" id="{23A71E24-AD63-48DA-953B-924D22BDFF8A}"/>
              </a:ext>
            </a:extLst>
          </p:cNvPr>
          <p:cNvSpPr txBox="1"/>
          <p:nvPr/>
        </p:nvSpPr>
        <p:spPr>
          <a:xfrm>
            <a:off x="4821285" y="5378593"/>
            <a:ext cx="1110343" cy="27699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kumimoji="1" lang="ja-JP" altLang="en-US" sz="1200" dirty="0"/>
              <a:t>三省堂</a:t>
            </a:r>
          </a:p>
        </p:txBody>
      </p:sp>
      <p:sp>
        <p:nvSpPr>
          <p:cNvPr id="14" name="テキスト ボックス 13">
            <a:extLst>
              <a:ext uri="{FF2B5EF4-FFF2-40B4-BE49-F238E27FC236}">
                <a16:creationId xmlns:a16="http://schemas.microsoft.com/office/drawing/2014/main" id="{937FD08F-EE22-4697-B0DD-3546685D9BAE}"/>
              </a:ext>
            </a:extLst>
          </p:cNvPr>
          <p:cNvSpPr txBox="1"/>
          <p:nvPr/>
        </p:nvSpPr>
        <p:spPr>
          <a:xfrm>
            <a:off x="6490063" y="5378593"/>
            <a:ext cx="1110343" cy="27699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kumimoji="1" lang="en-US" altLang="ja-JP" sz="1200" dirty="0"/>
              <a:t>honto</a:t>
            </a:r>
            <a:endParaRPr kumimoji="1" lang="ja-JP" altLang="en-US" sz="1200" dirty="0"/>
          </a:p>
        </p:txBody>
      </p:sp>
    </p:spTree>
    <p:extLst>
      <p:ext uri="{BB962C8B-B14F-4D97-AF65-F5344CB8AC3E}">
        <p14:creationId xmlns:p14="http://schemas.microsoft.com/office/powerpoint/2010/main" val="964115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0F0F5F14-DE8B-49F1-9FBC-186ECA0F8D0F}"/>
              </a:ext>
            </a:extLst>
          </p:cNvPr>
          <p:cNvGrpSpPr/>
          <p:nvPr/>
        </p:nvGrpSpPr>
        <p:grpSpPr>
          <a:xfrm>
            <a:off x="286740" y="1174458"/>
            <a:ext cx="8687965" cy="4941063"/>
            <a:chOff x="330200" y="-27432"/>
            <a:chExt cx="11509354" cy="6872796"/>
          </a:xfrm>
        </p:grpSpPr>
        <p:pic>
          <p:nvPicPr>
            <p:cNvPr id="2" name="図 1">
              <a:extLst>
                <a:ext uri="{FF2B5EF4-FFF2-40B4-BE49-F238E27FC236}">
                  <a16:creationId xmlns:a16="http://schemas.microsoft.com/office/drawing/2014/main" id="{D756ACC5-A76E-43BD-BB9A-26B5C06E65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00" y="-27432"/>
              <a:ext cx="11509354" cy="6858000"/>
            </a:xfrm>
            <a:prstGeom prst="rect">
              <a:avLst/>
            </a:prstGeom>
          </p:spPr>
        </p:pic>
        <p:sp>
          <p:nvSpPr>
            <p:cNvPr id="3" name="正方形/長方形 2">
              <a:extLst>
                <a:ext uri="{FF2B5EF4-FFF2-40B4-BE49-F238E27FC236}">
                  <a16:creationId xmlns:a16="http://schemas.microsoft.com/office/drawing/2014/main" id="{57878C71-841D-4610-BB0C-46F4024AD662}"/>
                </a:ext>
              </a:extLst>
            </p:cNvPr>
            <p:cNvSpPr/>
            <p:nvPr/>
          </p:nvSpPr>
          <p:spPr>
            <a:xfrm>
              <a:off x="330200" y="274320"/>
              <a:ext cx="4506976" cy="376732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3724F644-027B-4453-9171-947A4166AE34}"/>
                </a:ext>
              </a:extLst>
            </p:cNvPr>
            <p:cNvSpPr txBox="1"/>
            <p:nvPr/>
          </p:nvSpPr>
          <p:spPr>
            <a:xfrm>
              <a:off x="466344" y="374904"/>
              <a:ext cx="1260642" cy="64215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kumimoji="1" lang="ja-JP" altLang="en-US" sz="2400" dirty="0"/>
                <a:t>舞台</a:t>
              </a:r>
            </a:p>
          </p:txBody>
        </p:sp>
        <p:sp>
          <p:nvSpPr>
            <p:cNvPr id="5" name="正方形/長方形 4">
              <a:extLst>
                <a:ext uri="{FF2B5EF4-FFF2-40B4-BE49-F238E27FC236}">
                  <a16:creationId xmlns:a16="http://schemas.microsoft.com/office/drawing/2014/main" id="{079F4870-C0B3-4F2E-A965-50C568E97D3C}"/>
                </a:ext>
              </a:extLst>
            </p:cNvPr>
            <p:cNvSpPr/>
            <p:nvPr/>
          </p:nvSpPr>
          <p:spPr>
            <a:xfrm>
              <a:off x="6801104" y="289117"/>
              <a:ext cx="5038450" cy="654145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9025A1B9-81CD-420E-8A6B-1A5483DC16EA}"/>
                </a:ext>
              </a:extLst>
            </p:cNvPr>
            <p:cNvSpPr txBox="1"/>
            <p:nvPr/>
          </p:nvSpPr>
          <p:spPr>
            <a:xfrm>
              <a:off x="7563157" y="3109180"/>
              <a:ext cx="1201874" cy="64215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kumimoji="1" lang="ja-JP" altLang="en-US" sz="2400" dirty="0"/>
                <a:t>台本</a:t>
              </a:r>
            </a:p>
          </p:txBody>
        </p:sp>
        <p:sp>
          <p:nvSpPr>
            <p:cNvPr id="7" name="正方形/長方形 6">
              <a:extLst>
                <a:ext uri="{FF2B5EF4-FFF2-40B4-BE49-F238E27FC236}">
                  <a16:creationId xmlns:a16="http://schemas.microsoft.com/office/drawing/2014/main" id="{86992E6C-2DA9-4C5A-AEA0-62CF66BEEE0C}"/>
                </a:ext>
              </a:extLst>
            </p:cNvPr>
            <p:cNvSpPr/>
            <p:nvPr/>
          </p:nvSpPr>
          <p:spPr>
            <a:xfrm>
              <a:off x="4837176" y="289118"/>
              <a:ext cx="1963928" cy="654144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7751B5C5-1062-475F-90A8-D3719BDE8C7A}"/>
                </a:ext>
              </a:extLst>
            </p:cNvPr>
            <p:cNvSpPr txBox="1"/>
            <p:nvPr/>
          </p:nvSpPr>
          <p:spPr>
            <a:xfrm>
              <a:off x="4946928" y="374904"/>
              <a:ext cx="1673327" cy="984638"/>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kumimoji="1" lang="ja-JP" altLang="en-US" sz="2000" dirty="0"/>
                <a:t>命令の</a:t>
              </a:r>
              <a:endParaRPr kumimoji="1" lang="en-US" altLang="ja-JP" sz="2000" dirty="0"/>
            </a:p>
            <a:p>
              <a:r>
                <a:rPr kumimoji="1" lang="ja-JP" altLang="en-US" sz="2000" dirty="0"/>
                <a:t>アイデア</a:t>
              </a:r>
            </a:p>
          </p:txBody>
        </p:sp>
        <p:sp>
          <p:nvSpPr>
            <p:cNvPr id="9" name="正方形/長方形 8">
              <a:extLst>
                <a:ext uri="{FF2B5EF4-FFF2-40B4-BE49-F238E27FC236}">
                  <a16:creationId xmlns:a16="http://schemas.microsoft.com/office/drawing/2014/main" id="{8DEEADD2-95EE-4AAB-B5A7-5B1392503986}"/>
                </a:ext>
              </a:extLst>
            </p:cNvPr>
            <p:cNvSpPr/>
            <p:nvPr/>
          </p:nvSpPr>
          <p:spPr>
            <a:xfrm>
              <a:off x="330200" y="4041647"/>
              <a:ext cx="4506976" cy="280371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1F33F77A-24C0-44F1-B2F7-F13B826C82E6}"/>
                </a:ext>
              </a:extLst>
            </p:cNvPr>
            <p:cNvSpPr txBox="1"/>
            <p:nvPr/>
          </p:nvSpPr>
          <p:spPr>
            <a:xfrm>
              <a:off x="1042416" y="5443505"/>
              <a:ext cx="1284477" cy="55653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kumimoji="1" lang="ja-JP" altLang="en-US" sz="2000" dirty="0"/>
                <a:t>出演者</a:t>
              </a:r>
            </a:p>
          </p:txBody>
        </p:sp>
        <p:sp>
          <p:nvSpPr>
            <p:cNvPr id="11" name="角丸四角形吹き出し 12">
              <a:extLst>
                <a:ext uri="{FF2B5EF4-FFF2-40B4-BE49-F238E27FC236}">
                  <a16:creationId xmlns:a16="http://schemas.microsoft.com/office/drawing/2014/main" id="{86550B39-B08B-4528-B52D-A33E93C50481}"/>
                </a:ext>
              </a:extLst>
            </p:cNvPr>
            <p:cNvSpPr/>
            <p:nvPr/>
          </p:nvSpPr>
          <p:spPr>
            <a:xfrm>
              <a:off x="2770631" y="1205901"/>
              <a:ext cx="1728216" cy="692006"/>
            </a:xfrm>
            <a:prstGeom prst="wedgeRoundRectCallout">
              <a:avLst>
                <a:gd name="adj1" fmla="val -70349"/>
                <a:gd name="adj2" fmla="val 42431"/>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600" dirty="0"/>
                <a:t>スプライト</a:t>
              </a:r>
            </a:p>
          </p:txBody>
        </p:sp>
      </p:grpSp>
    </p:spTree>
    <p:extLst>
      <p:ext uri="{BB962C8B-B14F-4D97-AF65-F5344CB8AC3E}">
        <p14:creationId xmlns:p14="http://schemas.microsoft.com/office/powerpoint/2010/main" val="4186674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484E32E9-E172-456D-A0DA-246026F82D67}"/>
              </a:ext>
            </a:extLst>
          </p:cNvPr>
          <p:cNvSpPr/>
          <p:nvPr/>
        </p:nvSpPr>
        <p:spPr>
          <a:xfrm>
            <a:off x="1723937" y="2032233"/>
            <a:ext cx="5696125" cy="292775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sz="11500" dirty="0"/>
              <a:t>第</a:t>
            </a:r>
            <a:r>
              <a:rPr kumimoji="1" lang="en-US" altLang="ja-JP" sz="11500" dirty="0"/>
              <a:t>2</a:t>
            </a:r>
            <a:r>
              <a:rPr kumimoji="1" lang="ja-JP" altLang="en-US" sz="11500" dirty="0"/>
              <a:t>章</a:t>
            </a:r>
          </a:p>
        </p:txBody>
      </p:sp>
    </p:spTree>
    <p:extLst>
      <p:ext uri="{BB962C8B-B14F-4D97-AF65-F5344CB8AC3E}">
        <p14:creationId xmlns:p14="http://schemas.microsoft.com/office/powerpoint/2010/main" val="3108652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9807C989-1384-4620-8BF3-B3FE4FFE8CD0}"/>
              </a:ext>
            </a:extLst>
          </p:cNvPr>
          <p:cNvGrpSpPr/>
          <p:nvPr/>
        </p:nvGrpSpPr>
        <p:grpSpPr>
          <a:xfrm>
            <a:off x="3212011" y="2165894"/>
            <a:ext cx="2324100" cy="2108200"/>
            <a:chOff x="4927600" y="2374900"/>
            <a:chExt cx="2324100" cy="2108200"/>
          </a:xfrm>
        </p:grpSpPr>
        <p:pic>
          <p:nvPicPr>
            <p:cNvPr id="4" name="図 3">
              <a:extLst>
                <a:ext uri="{FF2B5EF4-FFF2-40B4-BE49-F238E27FC236}">
                  <a16:creationId xmlns:a16="http://schemas.microsoft.com/office/drawing/2014/main" id="{47731029-BA49-421B-A93B-1B1A428B16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7600" y="2374900"/>
              <a:ext cx="2324100" cy="2108200"/>
            </a:xfrm>
            <a:prstGeom prst="rect">
              <a:avLst/>
            </a:prstGeom>
          </p:spPr>
        </p:pic>
        <p:pic>
          <p:nvPicPr>
            <p:cNvPr id="5" name="図 4">
              <a:extLst>
                <a:ext uri="{FF2B5EF4-FFF2-40B4-BE49-F238E27FC236}">
                  <a16:creationId xmlns:a16="http://schemas.microsoft.com/office/drawing/2014/main" id="{4D4CD9F9-4819-416C-B532-5CC77D49CEC6}"/>
                </a:ext>
              </a:extLst>
            </p:cNvPr>
            <p:cNvPicPr>
              <a:picLocks noChangeAspect="1"/>
            </p:cNvPicPr>
            <p:nvPr/>
          </p:nvPicPr>
          <p:blipFill>
            <a:blip r:embed="rId3"/>
            <a:stretch>
              <a:fillRect/>
            </a:stretch>
          </p:blipFill>
          <p:spPr>
            <a:xfrm>
              <a:off x="6193822" y="3231748"/>
              <a:ext cx="565793" cy="565793"/>
            </a:xfrm>
            <a:prstGeom prst="rect">
              <a:avLst/>
            </a:prstGeom>
          </p:spPr>
        </p:pic>
      </p:grpSp>
      <p:sp>
        <p:nvSpPr>
          <p:cNvPr id="6" name="テキスト ボックス 5">
            <a:extLst>
              <a:ext uri="{FF2B5EF4-FFF2-40B4-BE49-F238E27FC236}">
                <a16:creationId xmlns:a16="http://schemas.microsoft.com/office/drawing/2014/main" id="{612B88F3-DDA4-4708-B318-598D5DE573F3}"/>
              </a:ext>
            </a:extLst>
          </p:cNvPr>
          <p:cNvSpPr txBox="1"/>
          <p:nvPr/>
        </p:nvSpPr>
        <p:spPr>
          <a:xfrm>
            <a:off x="391886" y="522514"/>
            <a:ext cx="8569234"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マウスを使って、ネコを自由に動かしてみましょう。</a:t>
            </a:r>
            <a:endParaRPr kumimoji="1" lang="en-US" altLang="ja-JP" sz="2800" dirty="0"/>
          </a:p>
        </p:txBody>
      </p:sp>
    </p:spTree>
    <p:extLst>
      <p:ext uri="{BB962C8B-B14F-4D97-AF65-F5344CB8AC3E}">
        <p14:creationId xmlns:p14="http://schemas.microsoft.com/office/powerpoint/2010/main" val="4077051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370DB732-6C61-4238-B3FF-D5425D9A33C9}"/>
              </a:ext>
            </a:extLst>
          </p:cNvPr>
          <p:cNvGrpSpPr/>
          <p:nvPr/>
        </p:nvGrpSpPr>
        <p:grpSpPr>
          <a:xfrm>
            <a:off x="1974850" y="1720850"/>
            <a:ext cx="5194300" cy="3416300"/>
            <a:chOff x="1903460" y="1783839"/>
            <a:chExt cx="5194300" cy="3416300"/>
          </a:xfrm>
        </p:grpSpPr>
        <p:pic>
          <p:nvPicPr>
            <p:cNvPr id="2" name="図 1">
              <a:extLst>
                <a:ext uri="{FF2B5EF4-FFF2-40B4-BE49-F238E27FC236}">
                  <a16:creationId xmlns:a16="http://schemas.microsoft.com/office/drawing/2014/main" id="{3AFF2152-B8B2-431B-A863-85ACB3501E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3460" y="1783839"/>
              <a:ext cx="5194300" cy="3416300"/>
            </a:xfrm>
            <a:prstGeom prst="rect">
              <a:avLst/>
            </a:prstGeom>
          </p:spPr>
        </p:pic>
        <p:sp>
          <p:nvSpPr>
            <p:cNvPr id="3" name="右矢印 2">
              <a:extLst>
                <a:ext uri="{FF2B5EF4-FFF2-40B4-BE49-F238E27FC236}">
                  <a16:creationId xmlns:a16="http://schemas.microsoft.com/office/drawing/2014/main" id="{76BC6129-01B9-42E6-A65A-0DD411288114}"/>
                </a:ext>
              </a:extLst>
            </p:cNvPr>
            <p:cNvSpPr/>
            <p:nvPr/>
          </p:nvSpPr>
          <p:spPr>
            <a:xfrm>
              <a:off x="3399651" y="3588042"/>
              <a:ext cx="1840375" cy="57873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b="1">
                <a:ln w="22225">
                  <a:solidFill>
                    <a:schemeClr val="accent2"/>
                  </a:solidFill>
                  <a:prstDash val="solid"/>
                </a:ln>
                <a:solidFill>
                  <a:schemeClr val="accent2">
                    <a:lumMod val="40000"/>
                    <a:lumOff val="60000"/>
                  </a:schemeClr>
                </a:solidFill>
              </a:endParaRPr>
            </a:p>
          </p:txBody>
        </p:sp>
        <p:sp>
          <p:nvSpPr>
            <p:cNvPr id="4" name="テキスト ボックス 3">
              <a:extLst>
                <a:ext uri="{FF2B5EF4-FFF2-40B4-BE49-F238E27FC236}">
                  <a16:creationId xmlns:a16="http://schemas.microsoft.com/office/drawing/2014/main" id="{3112FB6C-9DF2-47E1-AE10-F545B6668EF6}"/>
                </a:ext>
              </a:extLst>
            </p:cNvPr>
            <p:cNvSpPr txBox="1"/>
            <p:nvPr/>
          </p:nvSpPr>
          <p:spPr>
            <a:xfrm>
              <a:off x="3399651" y="4314126"/>
              <a:ext cx="2488557"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kumimoji="1" lang="ja-JP" altLang="en-US"/>
                <a:t>ドラッグ＆ドロップ</a:t>
              </a:r>
            </a:p>
          </p:txBody>
        </p:sp>
      </p:grpSp>
      <p:sp>
        <p:nvSpPr>
          <p:cNvPr id="6" name="吹き出し: 四角形 5">
            <a:extLst>
              <a:ext uri="{FF2B5EF4-FFF2-40B4-BE49-F238E27FC236}">
                <a16:creationId xmlns:a16="http://schemas.microsoft.com/office/drawing/2014/main" id="{177B6249-8FDD-4683-95C7-7608051CE472}"/>
              </a:ext>
            </a:extLst>
          </p:cNvPr>
          <p:cNvSpPr/>
          <p:nvPr/>
        </p:nvSpPr>
        <p:spPr>
          <a:xfrm>
            <a:off x="6209211" y="2828256"/>
            <a:ext cx="1262743" cy="627017"/>
          </a:xfrm>
          <a:prstGeom prst="wedgeRectCallout">
            <a:avLst>
              <a:gd name="adj1" fmla="val -47730"/>
              <a:gd name="adj2" fmla="val 73489"/>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クリック</a:t>
            </a:r>
          </a:p>
        </p:txBody>
      </p:sp>
      <p:sp>
        <p:nvSpPr>
          <p:cNvPr id="7" name="テキスト ボックス 6">
            <a:extLst>
              <a:ext uri="{FF2B5EF4-FFF2-40B4-BE49-F238E27FC236}">
                <a16:creationId xmlns:a16="http://schemas.microsoft.com/office/drawing/2014/main" id="{62F92043-E823-43E6-B2A4-1B16FB4A68D9}"/>
              </a:ext>
            </a:extLst>
          </p:cNvPr>
          <p:cNvSpPr txBox="1"/>
          <p:nvPr/>
        </p:nvSpPr>
        <p:spPr>
          <a:xfrm>
            <a:off x="496389" y="537390"/>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ブロックでネコを動かしてみましょう。</a:t>
            </a:r>
            <a:endParaRPr kumimoji="1" lang="en-US" altLang="ja-JP" sz="2800" dirty="0"/>
          </a:p>
        </p:txBody>
      </p:sp>
      <p:sp>
        <p:nvSpPr>
          <p:cNvPr id="9" name="テキスト ボックス 8">
            <a:extLst>
              <a:ext uri="{FF2B5EF4-FFF2-40B4-BE49-F238E27FC236}">
                <a16:creationId xmlns:a16="http://schemas.microsoft.com/office/drawing/2014/main" id="{14C04AF5-9409-42AD-8ED5-7E7091A3E2AE}"/>
              </a:ext>
            </a:extLst>
          </p:cNvPr>
          <p:cNvSpPr txBox="1"/>
          <p:nvPr/>
        </p:nvSpPr>
        <p:spPr>
          <a:xfrm>
            <a:off x="1158240" y="5399314"/>
            <a:ext cx="7036526" cy="88351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ブロックパレットからスクリプトエリアにブロックをドラッグ＆ドロップすることで、ブロック（命令）を置くことができます。</a:t>
            </a:r>
          </a:p>
        </p:txBody>
      </p:sp>
    </p:spTree>
    <p:extLst>
      <p:ext uri="{BB962C8B-B14F-4D97-AF65-F5344CB8AC3E}">
        <p14:creationId xmlns:p14="http://schemas.microsoft.com/office/powerpoint/2010/main" val="278668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D7B0AAD-F9A2-4DF2-94DF-F5D29561C95B}"/>
              </a:ext>
            </a:extLst>
          </p:cNvPr>
          <p:cNvSpPr txBox="1"/>
          <p:nvPr/>
        </p:nvSpPr>
        <p:spPr>
          <a:xfrm>
            <a:off x="496389" y="537390"/>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ブロックをアレンジしてみましょう。</a:t>
            </a:r>
            <a:endParaRPr kumimoji="1" lang="en-US" altLang="ja-JP" sz="2800" dirty="0"/>
          </a:p>
        </p:txBody>
      </p:sp>
      <p:pic>
        <p:nvPicPr>
          <p:cNvPr id="4" name="図 3">
            <a:extLst>
              <a:ext uri="{FF2B5EF4-FFF2-40B4-BE49-F238E27FC236}">
                <a16:creationId xmlns:a16="http://schemas.microsoft.com/office/drawing/2014/main" id="{83C49708-F881-4655-8E89-B805B1A803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803" y="1684002"/>
            <a:ext cx="1549480" cy="685835"/>
          </a:xfrm>
          <a:prstGeom prst="rect">
            <a:avLst/>
          </a:prstGeom>
        </p:spPr>
      </p:pic>
      <p:sp>
        <p:nvSpPr>
          <p:cNvPr id="5" name="テキスト ボックス 4">
            <a:extLst>
              <a:ext uri="{FF2B5EF4-FFF2-40B4-BE49-F238E27FC236}">
                <a16:creationId xmlns:a16="http://schemas.microsoft.com/office/drawing/2014/main" id="{370EEE70-2B24-44A1-8655-C2DBE9A26412}"/>
              </a:ext>
            </a:extLst>
          </p:cNvPr>
          <p:cNvSpPr txBox="1"/>
          <p:nvPr/>
        </p:nvSpPr>
        <p:spPr>
          <a:xfrm>
            <a:off x="3361509" y="1402080"/>
            <a:ext cx="4789714" cy="171136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a:t>
            </a:r>
            <a:r>
              <a:rPr kumimoji="1" lang="en-US" altLang="ja-JP" dirty="0"/>
              <a:t>10</a:t>
            </a:r>
            <a:r>
              <a:rPr kumimoji="1" lang="ja-JP" altLang="en-US" dirty="0"/>
              <a:t>歩」の</a:t>
            </a:r>
            <a:r>
              <a:rPr kumimoji="1" lang="en-US" altLang="ja-JP" dirty="0"/>
              <a:t>10</a:t>
            </a:r>
            <a:r>
              <a:rPr kumimoji="1" lang="ja-JP" altLang="en-US" dirty="0"/>
              <a:t>の部分は変更することができます。マウスで</a:t>
            </a:r>
            <a:r>
              <a:rPr kumimoji="1" lang="en-US" altLang="ja-JP" dirty="0"/>
              <a:t>10</a:t>
            </a:r>
            <a:r>
              <a:rPr kumimoji="1" lang="ja-JP" altLang="en-US" dirty="0"/>
              <a:t>の部分をクリックし、</a:t>
            </a:r>
            <a:r>
              <a:rPr kumimoji="1" lang="en-US" altLang="ja-JP" dirty="0"/>
              <a:t>20</a:t>
            </a:r>
            <a:r>
              <a:rPr kumimoji="1" lang="ja-JP" altLang="en-US" dirty="0"/>
              <a:t>に変更してみましょう。</a:t>
            </a:r>
            <a:endParaRPr kumimoji="1" lang="en-US" altLang="ja-JP" dirty="0"/>
          </a:p>
          <a:p>
            <a:pPr>
              <a:lnSpc>
                <a:spcPct val="150000"/>
              </a:lnSpc>
            </a:pPr>
            <a:r>
              <a:rPr kumimoji="1" lang="ja-JP" altLang="en-US" dirty="0"/>
              <a:t>次に好きな数字に変更してみましょう。</a:t>
            </a:r>
          </a:p>
        </p:txBody>
      </p:sp>
    </p:spTree>
    <p:extLst>
      <p:ext uri="{BB962C8B-B14F-4D97-AF65-F5344CB8AC3E}">
        <p14:creationId xmlns:p14="http://schemas.microsoft.com/office/powerpoint/2010/main" val="1517733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A3C0967-50EA-457E-AA70-DD946B9D9B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828" y="1653864"/>
            <a:ext cx="2773999" cy="1964916"/>
          </a:xfrm>
          <a:prstGeom prst="rect">
            <a:avLst/>
          </a:prstGeom>
        </p:spPr>
      </p:pic>
      <p:pic>
        <p:nvPicPr>
          <p:cNvPr id="3" name="図 2">
            <a:extLst>
              <a:ext uri="{FF2B5EF4-FFF2-40B4-BE49-F238E27FC236}">
                <a16:creationId xmlns:a16="http://schemas.microsoft.com/office/drawing/2014/main" id="{2C4AD454-40F6-4A38-83C4-49B01C0AE4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6453" y="1513941"/>
            <a:ext cx="2044823" cy="2244762"/>
          </a:xfrm>
          <a:prstGeom prst="rect">
            <a:avLst/>
          </a:prstGeom>
        </p:spPr>
      </p:pic>
      <p:sp>
        <p:nvSpPr>
          <p:cNvPr id="4" name="テキスト ボックス 3">
            <a:extLst>
              <a:ext uri="{FF2B5EF4-FFF2-40B4-BE49-F238E27FC236}">
                <a16:creationId xmlns:a16="http://schemas.microsoft.com/office/drawing/2014/main" id="{E1509BE7-D7B2-4E6F-881D-8D649FDBFE4E}"/>
              </a:ext>
            </a:extLst>
          </p:cNvPr>
          <p:cNvSpPr txBox="1"/>
          <p:nvPr/>
        </p:nvSpPr>
        <p:spPr>
          <a:xfrm>
            <a:off x="496389" y="537390"/>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入力は半角（英語入力モード）で</a:t>
            </a:r>
            <a:endParaRPr kumimoji="1" lang="en-US" altLang="ja-JP" sz="2800" dirty="0"/>
          </a:p>
        </p:txBody>
      </p:sp>
      <p:sp>
        <p:nvSpPr>
          <p:cNvPr id="5" name="正方形/長方形 4">
            <a:extLst>
              <a:ext uri="{FF2B5EF4-FFF2-40B4-BE49-F238E27FC236}">
                <a16:creationId xmlns:a16="http://schemas.microsoft.com/office/drawing/2014/main" id="{A20A7CDA-2B00-4FE2-8F5E-93D2E7EEC86A}"/>
              </a:ext>
            </a:extLst>
          </p:cNvPr>
          <p:cNvSpPr/>
          <p:nvPr/>
        </p:nvSpPr>
        <p:spPr>
          <a:xfrm>
            <a:off x="1375954" y="2211977"/>
            <a:ext cx="862149" cy="8969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12B685D3-4761-458E-BB95-9A17B91C53B1}"/>
              </a:ext>
            </a:extLst>
          </p:cNvPr>
          <p:cNvSpPr/>
          <p:nvPr/>
        </p:nvSpPr>
        <p:spPr>
          <a:xfrm>
            <a:off x="4911634" y="2368732"/>
            <a:ext cx="1166948" cy="107768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277DB8D6-94C9-43F2-B314-19981F323EEE}"/>
              </a:ext>
            </a:extLst>
          </p:cNvPr>
          <p:cNvSpPr txBox="1"/>
          <p:nvPr/>
        </p:nvSpPr>
        <p:spPr>
          <a:xfrm>
            <a:off x="1097280" y="4027368"/>
            <a:ext cx="21336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en-US" altLang="ja-JP" dirty="0"/>
              <a:t>Windows PC</a:t>
            </a:r>
            <a:r>
              <a:rPr kumimoji="1" lang="ja-JP" altLang="en-US" dirty="0"/>
              <a:t>の場合</a:t>
            </a:r>
          </a:p>
        </p:txBody>
      </p:sp>
      <p:sp>
        <p:nvSpPr>
          <p:cNvPr id="8" name="テキスト ボックス 7">
            <a:extLst>
              <a:ext uri="{FF2B5EF4-FFF2-40B4-BE49-F238E27FC236}">
                <a16:creationId xmlns:a16="http://schemas.microsoft.com/office/drawing/2014/main" id="{CC1D05B4-3C4B-4C03-8568-70B14DB7E9FE}"/>
              </a:ext>
            </a:extLst>
          </p:cNvPr>
          <p:cNvSpPr txBox="1"/>
          <p:nvPr/>
        </p:nvSpPr>
        <p:spPr>
          <a:xfrm>
            <a:off x="5104549" y="3976620"/>
            <a:ext cx="1360555"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en-US" altLang="ja-JP" dirty="0"/>
              <a:t>Mac</a:t>
            </a:r>
            <a:r>
              <a:rPr kumimoji="1" lang="ja-JP" altLang="en-US" dirty="0"/>
              <a:t>の場合</a:t>
            </a:r>
          </a:p>
        </p:txBody>
      </p:sp>
    </p:spTree>
    <p:extLst>
      <p:ext uri="{BB962C8B-B14F-4D97-AF65-F5344CB8AC3E}">
        <p14:creationId xmlns:p14="http://schemas.microsoft.com/office/powerpoint/2010/main" val="1658807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EF335F2-99D3-48D1-AFBA-60870B2BB6AD}"/>
              </a:ext>
            </a:extLst>
          </p:cNvPr>
          <p:cNvSpPr txBox="1"/>
          <p:nvPr/>
        </p:nvSpPr>
        <p:spPr>
          <a:xfrm>
            <a:off x="496389" y="537390"/>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ブロックを削除してみましょう。</a:t>
            </a:r>
            <a:endParaRPr kumimoji="1" lang="en-US" altLang="ja-JP" sz="2800" dirty="0"/>
          </a:p>
        </p:txBody>
      </p:sp>
      <p:pic>
        <p:nvPicPr>
          <p:cNvPr id="3" name="図 2">
            <a:extLst>
              <a:ext uri="{FF2B5EF4-FFF2-40B4-BE49-F238E27FC236}">
                <a16:creationId xmlns:a16="http://schemas.microsoft.com/office/drawing/2014/main" id="{B1C5F0BC-D116-4E1E-988B-E1F206728C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249" y="1391953"/>
            <a:ext cx="5194300" cy="3416300"/>
          </a:xfrm>
          <a:prstGeom prst="rect">
            <a:avLst/>
          </a:prstGeom>
        </p:spPr>
      </p:pic>
      <p:sp>
        <p:nvSpPr>
          <p:cNvPr id="4" name="右矢印 2">
            <a:extLst>
              <a:ext uri="{FF2B5EF4-FFF2-40B4-BE49-F238E27FC236}">
                <a16:creationId xmlns:a16="http://schemas.microsoft.com/office/drawing/2014/main" id="{0E739A5B-9257-4DEB-8BFC-A049D764346A}"/>
              </a:ext>
            </a:extLst>
          </p:cNvPr>
          <p:cNvSpPr/>
          <p:nvPr/>
        </p:nvSpPr>
        <p:spPr>
          <a:xfrm rot="10800000">
            <a:off x="3286440" y="3196156"/>
            <a:ext cx="1840375" cy="57873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b="1">
              <a:ln w="22225">
                <a:solidFill>
                  <a:schemeClr val="accent2"/>
                </a:solidFill>
                <a:prstDash val="solid"/>
              </a:ln>
              <a:solidFill>
                <a:schemeClr val="accent2">
                  <a:lumMod val="40000"/>
                  <a:lumOff val="60000"/>
                </a:schemeClr>
              </a:solidFill>
            </a:endParaRPr>
          </a:p>
        </p:txBody>
      </p:sp>
      <p:sp>
        <p:nvSpPr>
          <p:cNvPr id="5" name="テキスト ボックス 4">
            <a:extLst>
              <a:ext uri="{FF2B5EF4-FFF2-40B4-BE49-F238E27FC236}">
                <a16:creationId xmlns:a16="http://schemas.microsoft.com/office/drawing/2014/main" id="{C46B4733-582F-4C35-8E7C-8087598F9541}"/>
              </a:ext>
            </a:extLst>
          </p:cNvPr>
          <p:cNvSpPr txBox="1"/>
          <p:nvPr/>
        </p:nvSpPr>
        <p:spPr>
          <a:xfrm>
            <a:off x="3286440" y="3922240"/>
            <a:ext cx="2488557"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kumimoji="1" lang="ja-JP" altLang="en-US"/>
              <a:t>ドラッグ＆ドロップ</a:t>
            </a:r>
          </a:p>
        </p:txBody>
      </p:sp>
      <p:sp>
        <p:nvSpPr>
          <p:cNvPr id="6" name="テキスト ボックス 5">
            <a:extLst>
              <a:ext uri="{FF2B5EF4-FFF2-40B4-BE49-F238E27FC236}">
                <a16:creationId xmlns:a16="http://schemas.microsoft.com/office/drawing/2014/main" id="{816E5F11-6D23-485A-8C29-2D9AA758C198}"/>
              </a:ext>
            </a:extLst>
          </p:cNvPr>
          <p:cNvSpPr txBox="1"/>
          <p:nvPr/>
        </p:nvSpPr>
        <p:spPr>
          <a:xfrm>
            <a:off x="1001486" y="5139596"/>
            <a:ext cx="7297783" cy="88351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ブロックをブロックパレットに戻すとブロックを削除することができます。</a:t>
            </a:r>
          </a:p>
        </p:txBody>
      </p:sp>
    </p:spTree>
    <p:extLst>
      <p:ext uri="{BB962C8B-B14F-4D97-AF65-F5344CB8AC3E}">
        <p14:creationId xmlns:p14="http://schemas.microsoft.com/office/powerpoint/2010/main" val="847136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6F6880E-F390-44A7-BECF-89C442F0F013}"/>
              </a:ext>
            </a:extLst>
          </p:cNvPr>
          <p:cNvSpPr txBox="1"/>
          <p:nvPr/>
        </p:nvSpPr>
        <p:spPr>
          <a:xfrm>
            <a:off x="496389" y="310964"/>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ブロックはくっつけてみよう</a:t>
            </a:r>
            <a:endParaRPr kumimoji="1" lang="en-US" altLang="ja-JP" sz="2800" dirty="0"/>
          </a:p>
        </p:txBody>
      </p:sp>
      <p:pic>
        <p:nvPicPr>
          <p:cNvPr id="4" name="図 3">
            <a:extLst>
              <a:ext uri="{FF2B5EF4-FFF2-40B4-BE49-F238E27FC236}">
                <a16:creationId xmlns:a16="http://schemas.microsoft.com/office/drawing/2014/main" id="{42795DA8-0436-4907-8BCA-4599AF4748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9040" y="1283880"/>
            <a:ext cx="1727289" cy="1193861"/>
          </a:xfrm>
          <a:prstGeom prst="rect">
            <a:avLst/>
          </a:prstGeom>
        </p:spPr>
      </p:pic>
      <p:pic>
        <p:nvPicPr>
          <p:cNvPr id="6" name="図 5">
            <a:extLst>
              <a:ext uri="{FF2B5EF4-FFF2-40B4-BE49-F238E27FC236}">
                <a16:creationId xmlns:a16="http://schemas.microsoft.com/office/drawing/2014/main" id="{1990B3AE-EE4B-4FEF-96F2-D65C547678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984" y="1099721"/>
            <a:ext cx="1854295" cy="1562180"/>
          </a:xfrm>
          <a:prstGeom prst="rect">
            <a:avLst/>
          </a:prstGeom>
        </p:spPr>
      </p:pic>
      <p:pic>
        <p:nvPicPr>
          <p:cNvPr id="8" name="図 7">
            <a:extLst>
              <a:ext uri="{FF2B5EF4-FFF2-40B4-BE49-F238E27FC236}">
                <a16:creationId xmlns:a16="http://schemas.microsoft.com/office/drawing/2014/main" id="{8379043B-2439-497B-8190-A07C4AF84E99}"/>
              </a:ext>
            </a:extLst>
          </p:cNvPr>
          <p:cNvPicPr>
            <a:picLocks noChangeAspect="1"/>
          </p:cNvPicPr>
          <p:nvPr/>
        </p:nvPicPr>
        <p:blipFill rotWithShape="1">
          <a:blip r:embed="rId4">
            <a:extLst>
              <a:ext uri="{28A0092B-C50C-407E-A947-70E740481C1C}">
                <a14:useLocalDpi xmlns:a14="http://schemas.microsoft.com/office/drawing/2010/main" val="0"/>
              </a:ext>
            </a:extLst>
          </a:blip>
          <a:srcRect l="9270" t="9684" r="5971" b="13703"/>
          <a:stretch/>
        </p:blipFill>
        <p:spPr>
          <a:xfrm>
            <a:off x="3292471" y="1099721"/>
            <a:ext cx="1854296" cy="1562180"/>
          </a:xfrm>
          <a:prstGeom prst="rect">
            <a:avLst/>
          </a:prstGeom>
        </p:spPr>
      </p:pic>
      <p:sp>
        <p:nvSpPr>
          <p:cNvPr id="9" name="矢印: 右 8">
            <a:extLst>
              <a:ext uri="{FF2B5EF4-FFF2-40B4-BE49-F238E27FC236}">
                <a16:creationId xmlns:a16="http://schemas.microsoft.com/office/drawing/2014/main" id="{BE2ADFD5-702F-4637-AA9D-978584312834}"/>
              </a:ext>
            </a:extLst>
          </p:cNvPr>
          <p:cNvSpPr/>
          <p:nvPr/>
        </p:nvSpPr>
        <p:spPr>
          <a:xfrm>
            <a:off x="831984" y="2697475"/>
            <a:ext cx="6927353" cy="523219"/>
          </a:xfrm>
          <a:prstGeom prst="rightArrow">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A4DC37A2-B697-4876-88B1-8C588783C1FD}"/>
              </a:ext>
            </a:extLst>
          </p:cNvPr>
          <p:cNvPicPr>
            <a:picLocks noChangeAspect="1"/>
          </p:cNvPicPr>
          <p:nvPr/>
        </p:nvPicPr>
        <p:blipFill>
          <a:blip r:embed="rId5"/>
          <a:stretch>
            <a:fillRect/>
          </a:stretch>
        </p:blipFill>
        <p:spPr>
          <a:xfrm>
            <a:off x="4398711" y="2241031"/>
            <a:ext cx="346577" cy="346577"/>
          </a:xfrm>
          <a:prstGeom prst="rect">
            <a:avLst/>
          </a:prstGeom>
        </p:spPr>
      </p:pic>
      <p:sp>
        <p:nvSpPr>
          <p:cNvPr id="12" name="テキスト ボックス 11">
            <a:extLst>
              <a:ext uri="{FF2B5EF4-FFF2-40B4-BE49-F238E27FC236}">
                <a16:creationId xmlns:a16="http://schemas.microsoft.com/office/drawing/2014/main" id="{AFDE3A80-DAD6-44B7-9039-4896D5117816}"/>
              </a:ext>
            </a:extLst>
          </p:cNvPr>
          <p:cNvSpPr txBox="1"/>
          <p:nvPr/>
        </p:nvSpPr>
        <p:spPr>
          <a:xfrm>
            <a:off x="632253" y="3320605"/>
            <a:ext cx="7532915" cy="13388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ブロックをつまんで（下からドラッグ＆ドロップ）することでくっつけることができます。くっつけたブロックは「</a:t>
            </a:r>
            <a:r>
              <a:rPr kumimoji="1" lang="en-US" altLang="ja-JP" dirty="0"/>
              <a:t>10</a:t>
            </a:r>
            <a:r>
              <a:rPr kumimoji="1" lang="ja-JP" altLang="en-US" dirty="0"/>
              <a:t>歩動かす、そして、</a:t>
            </a:r>
            <a:r>
              <a:rPr kumimoji="1" lang="en-US" altLang="ja-JP" dirty="0"/>
              <a:t>15</a:t>
            </a:r>
            <a:r>
              <a:rPr kumimoji="1" lang="ja-JP" altLang="en-US" dirty="0"/>
              <a:t>度回す」といった連続した動作になります。</a:t>
            </a:r>
          </a:p>
        </p:txBody>
      </p:sp>
      <p:pic>
        <p:nvPicPr>
          <p:cNvPr id="14" name="図 13">
            <a:extLst>
              <a:ext uri="{FF2B5EF4-FFF2-40B4-BE49-F238E27FC236}">
                <a16:creationId xmlns:a16="http://schemas.microsoft.com/office/drawing/2014/main" id="{66FDCA3B-4A16-45FB-BD59-6E7CDCE007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5302" y="4866130"/>
            <a:ext cx="1981465" cy="1680906"/>
          </a:xfrm>
          <a:prstGeom prst="rect">
            <a:avLst/>
          </a:prstGeom>
        </p:spPr>
        <p:style>
          <a:lnRef idx="2">
            <a:schemeClr val="accent2"/>
          </a:lnRef>
          <a:fillRef idx="1">
            <a:schemeClr val="lt1"/>
          </a:fillRef>
          <a:effectRef idx="0">
            <a:schemeClr val="accent2"/>
          </a:effectRef>
          <a:fontRef idx="minor">
            <a:schemeClr val="dk1"/>
          </a:fontRef>
        </p:style>
      </p:pic>
      <p:sp>
        <p:nvSpPr>
          <p:cNvPr id="15" name="正方形/長方形 14">
            <a:extLst>
              <a:ext uri="{FF2B5EF4-FFF2-40B4-BE49-F238E27FC236}">
                <a16:creationId xmlns:a16="http://schemas.microsoft.com/office/drawing/2014/main" id="{AB7D96D9-9D66-4CD7-9695-74E70297AEA5}"/>
              </a:ext>
            </a:extLst>
          </p:cNvPr>
          <p:cNvSpPr/>
          <p:nvPr/>
        </p:nvSpPr>
        <p:spPr>
          <a:xfrm>
            <a:off x="4398711" y="2151017"/>
            <a:ext cx="346577" cy="44654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43008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9A2A736-5C53-4A40-96E6-0AE767259E8E}"/>
              </a:ext>
            </a:extLst>
          </p:cNvPr>
          <p:cNvSpPr txBox="1"/>
          <p:nvPr/>
        </p:nvSpPr>
        <p:spPr>
          <a:xfrm>
            <a:off x="496389" y="310964"/>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ブロック動かしたり、外したりしてみよう</a:t>
            </a:r>
            <a:endParaRPr kumimoji="1" lang="en-US" altLang="ja-JP" sz="2800" dirty="0"/>
          </a:p>
        </p:txBody>
      </p:sp>
      <p:pic>
        <p:nvPicPr>
          <p:cNvPr id="4" name="図 3">
            <a:extLst>
              <a:ext uri="{FF2B5EF4-FFF2-40B4-BE49-F238E27FC236}">
                <a16:creationId xmlns:a16="http://schemas.microsoft.com/office/drawing/2014/main" id="{3A84E2A0-7BF7-42AB-A4DD-4FBB37E64B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344" y="1222602"/>
            <a:ext cx="2806844" cy="1765391"/>
          </a:xfrm>
          <a:prstGeom prst="rect">
            <a:avLst/>
          </a:prstGeom>
        </p:spPr>
      </p:pic>
      <p:sp>
        <p:nvSpPr>
          <p:cNvPr id="5" name="正方形/長方形 4">
            <a:extLst>
              <a:ext uri="{FF2B5EF4-FFF2-40B4-BE49-F238E27FC236}">
                <a16:creationId xmlns:a16="http://schemas.microsoft.com/office/drawing/2014/main" id="{F39A1C6C-AC68-4A1A-9B5F-5FC434573452}"/>
              </a:ext>
            </a:extLst>
          </p:cNvPr>
          <p:cNvSpPr/>
          <p:nvPr/>
        </p:nvSpPr>
        <p:spPr>
          <a:xfrm>
            <a:off x="2098767" y="1915886"/>
            <a:ext cx="339634" cy="41801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7EF5AC13-9EF1-437C-BF82-8840A2A5EB31}"/>
              </a:ext>
            </a:extLst>
          </p:cNvPr>
          <p:cNvSpPr txBox="1"/>
          <p:nvPr/>
        </p:nvSpPr>
        <p:spPr>
          <a:xfrm>
            <a:off x="3866606" y="1222602"/>
            <a:ext cx="4582050" cy="12990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くっつけたブロックの一番上のブロックをつまむことでくっつけたブロックを移動することができます。</a:t>
            </a:r>
          </a:p>
        </p:txBody>
      </p:sp>
      <p:pic>
        <p:nvPicPr>
          <p:cNvPr id="8" name="図 7">
            <a:extLst>
              <a:ext uri="{FF2B5EF4-FFF2-40B4-BE49-F238E27FC236}">
                <a16:creationId xmlns:a16="http://schemas.microsoft.com/office/drawing/2014/main" id="{AA55865A-BD1F-4392-BDC3-809E5EFCBD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344" y="3870008"/>
            <a:ext cx="4582051" cy="1594592"/>
          </a:xfrm>
          <a:prstGeom prst="rect">
            <a:avLst/>
          </a:prstGeom>
        </p:spPr>
      </p:pic>
      <p:sp>
        <p:nvSpPr>
          <p:cNvPr id="9" name="テキスト ボックス 8">
            <a:extLst>
              <a:ext uri="{FF2B5EF4-FFF2-40B4-BE49-F238E27FC236}">
                <a16:creationId xmlns:a16="http://schemas.microsoft.com/office/drawing/2014/main" id="{98AC9312-C166-44F9-8246-A2812C368ADE}"/>
              </a:ext>
            </a:extLst>
          </p:cNvPr>
          <p:cNvSpPr txBox="1"/>
          <p:nvPr/>
        </p:nvSpPr>
        <p:spPr>
          <a:xfrm>
            <a:off x="5564776" y="3710274"/>
            <a:ext cx="3314954"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くっつけたブロックの</a:t>
            </a:r>
            <a:r>
              <a:rPr kumimoji="1" lang="en-US" altLang="ja-JP" dirty="0"/>
              <a:t>2</a:t>
            </a:r>
            <a:r>
              <a:rPr kumimoji="1" lang="ja-JP" altLang="en-US" dirty="0"/>
              <a:t>番目以降のブロックをつまむことでそこからブロックを外すことができます。</a:t>
            </a:r>
          </a:p>
        </p:txBody>
      </p:sp>
    </p:spTree>
    <p:extLst>
      <p:ext uri="{BB962C8B-B14F-4D97-AF65-F5344CB8AC3E}">
        <p14:creationId xmlns:p14="http://schemas.microsoft.com/office/powerpoint/2010/main" val="3129751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9A780BC-A2B9-4D44-858A-30D1A715DCFF}"/>
              </a:ext>
            </a:extLst>
          </p:cNvPr>
          <p:cNvSpPr txBox="1"/>
          <p:nvPr/>
        </p:nvSpPr>
        <p:spPr>
          <a:xfrm>
            <a:off x="496389" y="310964"/>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ネコを正面に向けよう</a:t>
            </a:r>
            <a:endParaRPr kumimoji="1" lang="en-US" altLang="ja-JP" sz="2800" dirty="0"/>
          </a:p>
        </p:txBody>
      </p:sp>
      <p:pic>
        <p:nvPicPr>
          <p:cNvPr id="4" name="図 3">
            <a:extLst>
              <a:ext uri="{FF2B5EF4-FFF2-40B4-BE49-F238E27FC236}">
                <a16:creationId xmlns:a16="http://schemas.microsoft.com/office/drawing/2014/main" id="{83EC03FD-49B7-4BCD-8FD1-47124F816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850" y="1212404"/>
            <a:ext cx="1828894" cy="1943200"/>
          </a:xfrm>
          <a:prstGeom prst="rect">
            <a:avLst/>
          </a:prstGeom>
        </p:spPr>
      </p:pic>
      <p:pic>
        <p:nvPicPr>
          <p:cNvPr id="6" name="図 5">
            <a:extLst>
              <a:ext uri="{FF2B5EF4-FFF2-40B4-BE49-F238E27FC236}">
                <a16:creationId xmlns:a16="http://schemas.microsoft.com/office/drawing/2014/main" id="{520B81C5-6C16-4078-B456-E3B52BB8F8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3056" y="1321848"/>
            <a:ext cx="1663786" cy="1549480"/>
          </a:xfrm>
          <a:prstGeom prst="rect">
            <a:avLst/>
          </a:prstGeom>
        </p:spPr>
      </p:pic>
      <p:sp>
        <p:nvSpPr>
          <p:cNvPr id="7" name="テキスト ボックス 6">
            <a:extLst>
              <a:ext uri="{FF2B5EF4-FFF2-40B4-BE49-F238E27FC236}">
                <a16:creationId xmlns:a16="http://schemas.microsoft.com/office/drawing/2014/main" id="{7807B06A-3138-42FA-920A-A5AC76AEB258}"/>
              </a:ext>
            </a:extLst>
          </p:cNvPr>
          <p:cNvSpPr txBox="1"/>
          <p:nvPr/>
        </p:nvSpPr>
        <p:spPr>
          <a:xfrm>
            <a:off x="687977" y="3631474"/>
            <a:ext cx="7750629" cy="88351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a:t>
            </a:r>
            <a:r>
              <a:rPr kumimoji="1" lang="en-US" altLang="ja-JP" dirty="0"/>
              <a:t>90</a:t>
            </a:r>
            <a:r>
              <a:rPr kumimoji="1" lang="ja-JP" altLang="en-US" dirty="0"/>
              <a:t>度に向ける」のブロックを実行することで、ネコを正面に向けることができます。</a:t>
            </a:r>
          </a:p>
        </p:txBody>
      </p:sp>
    </p:spTree>
    <p:extLst>
      <p:ext uri="{BB962C8B-B14F-4D97-AF65-F5344CB8AC3E}">
        <p14:creationId xmlns:p14="http://schemas.microsoft.com/office/powerpoint/2010/main" val="3154638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8A53B76-9C3B-454F-A554-225D08788A68}"/>
              </a:ext>
            </a:extLst>
          </p:cNvPr>
          <p:cNvSpPr txBox="1"/>
          <p:nvPr/>
        </p:nvSpPr>
        <p:spPr>
          <a:xfrm>
            <a:off x="427838" y="436228"/>
            <a:ext cx="8548382" cy="46801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en-US" altLang="ja-JP" dirty="0"/>
              <a:t>【</a:t>
            </a:r>
            <a:r>
              <a:rPr kumimoji="1" lang="ja-JP" altLang="en-US" dirty="0"/>
              <a:t>先生向けメモ</a:t>
            </a:r>
            <a:r>
              <a:rPr kumimoji="1" lang="en-US" altLang="ja-JP" dirty="0"/>
              <a:t>】</a:t>
            </a:r>
            <a:r>
              <a:rPr kumimoji="1" lang="ja-JP" altLang="en-US" dirty="0"/>
              <a:t>はご参考いただき、不要でしたら削除ください。</a:t>
            </a:r>
            <a:endParaRPr kumimoji="1" lang="en-US" altLang="ja-JP" dirty="0"/>
          </a:p>
        </p:txBody>
      </p:sp>
    </p:spTree>
    <p:extLst>
      <p:ext uri="{BB962C8B-B14F-4D97-AF65-F5344CB8AC3E}">
        <p14:creationId xmlns:p14="http://schemas.microsoft.com/office/powerpoint/2010/main" val="2011388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76DB58D-5FE9-4668-A9E1-F411EEBCF608}"/>
              </a:ext>
            </a:extLst>
          </p:cNvPr>
          <p:cNvSpPr txBox="1"/>
          <p:nvPr/>
        </p:nvSpPr>
        <p:spPr>
          <a:xfrm>
            <a:off x="496389" y="310964"/>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位置を変更してみよう</a:t>
            </a:r>
            <a:endParaRPr kumimoji="1" lang="en-US" altLang="ja-JP" sz="2800" dirty="0"/>
          </a:p>
        </p:txBody>
      </p:sp>
      <p:pic>
        <p:nvPicPr>
          <p:cNvPr id="4" name="図 3">
            <a:extLst>
              <a:ext uri="{FF2B5EF4-FFF2-40B4-BE49-F238E27FC236}">
                <a16:creationId xmlns:a16="http://schemas.microsoft.com/office/drawing/2014/main" id="{E2D8045F-F341-46F8-B4CC-4C548E1D92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100" y="1228798"/>
            <a:ext cx="2832246" cy="673135"/>
          </a:xfrm>
          <a:prstGeom prst="rect">
            <a:avLst/>
          </a:prstGeom>
        </p:spPr>
      </p:pic>
      <p:sp>
        <p:nvSpPr>
          <p:cNvPr id="5" name="テキスト ボックス 4">
            <a:extLst>
              <a:ext uri="{FF2B5EF4-FFF2-40B4-BE49-F238E27FC236}">
                <a16:creationId xmlns:a16="http://schemas.microsoft.com/office/drawing/2014/main" id="{ADEE43F1-10CD-49CE-9EE6-5D7C1C4EAD9C}"/>
              </a:ext>
            </a:extLst>
          </p:cNvPr>
          <p:cNvSpPr txBox="1"/>
          <p:nvPr/>
        </p:nvSpPr>
        <p:spPr>
          <a:xfrm>
            <a:off x="3814354" y="1149531"/>
            <a:ext cx="4690546"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a:t>
            </a:r>
            <a:r>
              <a:rPr kumimoji="1" lang="en-US" altLang="ja-JP" dirty="0"/>
              <a:t>x</a:t>
            </a:r>
            <a:r>
              <a:rPr kumimoji="1" lang="ja-JP" altLang="en-US" dirty="0"/>
              <a:t>座標を◯◯、</a:t>
            </a:r>
            <a:r>
              <a:rPr kumimoji="1" lang="en-US" altLang="ja-JP" dirty="0"/>
              <a:t>y</a:t>
            </a:r>
            <a:r>
              <a:rPr kumimoji="1" lang="ja-JP" altLang="en-US" dirty="0"/>
              <a:t>座標を○○にする」のブロックをおいて、○○の数字の部分を</a:t>
            </a:r>
            <a:r>
              <a:rPr kumimoji="1" lang="en-US" altLang="ja-JP" dirty="0"/>
              <a:t>0</a:t>
            </a:r>
            <a:r>
              <a:rPr kumimoji="1" lang="ja-JP" altLang="en-US" dirty="0"/>
              <a:t>にしてみましょう。</a:t>
            </a:r>
            <a:endParaRPr kumimoji="1" lang="en-US" altLang="ja-JP" dirty="0"/>
          </a:p>
          <a:p>
            <a:pPr>
              <a:lnSpc>
                <a:spcPct val="150000"/>
              </a:lnSpc>
            </a:pPr>
            <a:r>
              <a:rPr kumimoji="1" lang="en-US" altLang="ja-JP" dirty="0"/>
              <a:t>0</a:t>
            </a:r>
            <a:r>
              <a:rPr kumimoji="1" lang="ja-JP" altLang="en-US" dirty="0"/>
              <a:t>に変更したブロックを実行してみましょう。</a:t>
            </a:r>
          </a:p>
        </p:txBody>
      </p:sp>
      <p:sp>
        <p:nvSpPr>
          <p:cNvPr id="6" name="矢印: 下 5">
            <a:extLst>
              <a:ext uri="{FF2B5EF4-FFF2-40B4-BE49-F238E27FC236}">
                <a16:creationId xmlns:a16="http://schemas.microsoft.com/office/drawing/2014/main" id="{BB3C6A8A-2F81-4D3F-B91C-DFCBCBB17D28}"/>
              </a:ext>
            </a:extLst>
          </p:cNvPr>
          <p:cNvSpPr/>
          <p:nvPr/>
        </p:nvSpPr>
        <p:spPr>
          <a:xfrm>
            <a:off x="1741714" y="2037806"/>
            <a:ext cx="714103" cy="410735"/>
          </a:xfrm>
          <a:prstGeom prst="downArrow">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21C8C9B0-3237-42C1-A7F9-DECB483DEF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100" y="2627256"/>
            <a:ext cx="2832246" cy="547746"/>
          </a:xfrm>
          <a:prstGeom prst="rect">
            <a:avLst/>
          </a:prstGeom>
        </p:spPr>
      </p:pic>
      <p:pic>
        <p:nvPicPr>
          <p:cNvPr id="10" name="図 9">
            <a:extLst>
              <a:ext uri="{FF2B5EF4-FFF2-40B4-BE49-F238E27FC236}">
                <a16:creationId xmlns:a16="http://schemas.microsoft.com/office/drawing/2014/main" id="{7A3F5956-3A3D-4FD3-B995-056F586891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7372" y="3511124"/>
            <a:ext cx="3482137" cy="2889888"/>
          </a:xfrm>
          <a:prstGeom prst="rect">
            <a:avLst/>
          </a:prstGeom>
        </p:spPr>
      </p:pic>
    </p:spTree>
    <p:extLst>
      <p:ext uri="{BB962C8B-B14F-4D97-AF65-F5344CB8AC3E}">
        <p14:creationId xmlns:p14="http://schemas.microsoft.com/office/powerpoint/2010/main" val="1599798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4E13575-8FDF-4C60-B2F0-28F09D9FE86F}"/>
              </a:ext>
            </a:extLst>
          </p:cNvPr>
          <p:cNvSpPr txBox="1"/>
          <p:nvPr/>
        </p:nvSpPr>
        <p:spPr>
          <a:xfrm>
            <a:off x="496389" y="310964"/>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さまざまな位置に動かしてみましょう</a:t>
            </a:r>
            <a:endParaRPr kumimoji="1" lang="en-US" altLang="ja-JP" sz="2800" dirty="0"/>
          </a:p>
        </p:txBody>
      </p:sp>
      <p:pic>
        <p:nvPicPr>
          <p:cNvPr id="4" name="図 3">
            <a:extLst>
              <a:ext uri="{FF2B5EF4-FFF2-40B4-BE49-F238E27FC236}">
                <a16:creationId xmlns:a16="http://schemas.microsoft.com/office/drawing/2014/main" id="{094DD13B-7986-4DA1-88AF-8342DB93C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40" y="1079863"/>
            <a:ext cx="2594983" cy="2142309"/>
          </a:xfrm>
          <a:prstGeom prst="rect">
            <a:avLst/>
          </a:prstGeom>
        </p:spPr>
      </p:pic>
      <p:sp>
        <p:nvSpPr>
          <p:cNvPr id="5" name="矢印: 右 4">
            <a:extLst>
              <a:ext uri="{FF2B5EF4-FFF2-40B4-BE49-F238E27FC236}">
                <a16:creationId xmlns:a16="http://schemas.microsoft.com/office/drawing/2014/main" id="{263FCDC8-BDCA-430E-9B1D-B8CB479B94D7}"/>
              </a:ext>
            </a:extLst>
          </p:cNvPr>
          <p:cNvSpPr/>
          <p:nvPr/>
        </p:nvSpPr>
        <p:spPr>
          <a:xfrm>
            <a:off x="1506584" y="2011679"/>
            <a:ext cx="400594" cy="523220"/>
          </a:xfrm>
          <a:prstGeom prst="rightArrow">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FAE879DC-543A-4A69-9453-2ED48C7A83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6515" y="1079863"/>
            <a:ext cx="2573364" cy="2146228"/>
          </a:xfrm>
          <a:prstGeom prst="rect">
            <a:avLst/>
          </a:prstGeom>
        </p:spPr>
      </p:pic>
      <p:sp>
        <p:nvSpPr>
          <p:cNvPr id="9" name="矢印: 右 8">
            <a:extLst>
              <a:ext uri="{FF2B5EF4-FFF2-40B4-BE49-F238E27FC236}">
                <a16:creationId xmlns:a16="http://schemas.microsoft.com/office/drawing/2014/main" id="{03D80EE2-80E1-45DD-B969-EC471D1CA9F3}"/>
              </a:ext>
            </a:extLst>
          </p:cNvPr>
          <p:cNvSpPr/>
          <p:nvPr/>
        </p:nvSpPr>
        <p:spPr>
          <a:xfrm rot="10800000">
            <a:off x="4683197" y="2015598"/>
            <a:ext cx="400594" cy="523220"/>
          </a:xfrm>
          <a:prstGeom prst="rightArrow">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D9BB9C69-58D3-4855-B282-EDA1168A8C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40" y="3635829"/>
            <a:ext cx="2610108" cy="2142309"/>
          </a:xfrm>
          <a:prstGeom prst="rect">
            <a:avLst/>
          </a:prstGeom>
        </p:spPr>
      </p:pic>
      <p:pic>
        <p:nvPicPr>
          <p:cNvPr id="14" name="図 13">
            <a:extLst>
              <a:ext uri="{FF2B5EF4-FFF2-40B4-BE49-F238E27FC236}">
                <a16:creationId xmlns:a16="http://schemas.microsoft.com/office/drawing/2014/main" id="{126A702B-A0C4-4FB0-863C-BCDBC9FBD7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2661" y="3639748"/>
            <a:ext cx="2597218" cy="2142308"/>
          </a:xfrm>
          <a:prstGeom prst="rect">
            <a:avLst/>
          </a:prstGeom>
        </p:spPr>
      </p:pic>
      <p:sp>
        <p:nvSpPr>
          <p:cNvPr id="15" name="テキスト ボックス 14">
            <a:extLst>
              <a:ext uri="{FF2B5EF4-FFF2-40B4-BE49-F238E27FC236}">
                <a16:creationId xmlns:a16="http://schemas.microsoft.com/office/drawing/2014/main" id="{ED6360A4-7927-420A-B087-01D809D8E6E1}"/>
              </a:ext>
            </a:extLst>
          </p:cNvPr>
          <p:cNvSpPr txBox="1"/>
          <p:nvPr/>
        </p:nvSpPr>
        <p:spPr>
          <a:xfrm>
            <a:off x="6113417" y="1688513"/>
            <a:ext cx="2717074" cy="88351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en-US" altLang="ja-JP" dirty="0"/>
              <a:t>X</a:t>
            </a:r>
            <a:r>
              <a:rPr kumimoji="1" lang="ja-JP" altLang="en-US" dirty="0"/>
              <a:t>座標はヨコ方向を示しているようです。</a:t>
            </a:r>
          </a:p>
        </p:txBody>
      </p:sp>
      <p:sp>
        <p:nvSpPr>
          <p:cNvPr id="16" name="矢印: 右 15">
            <a:extLst>
              <a:ext uri="{FF2B5EF4-FFF2-40B4-BE49-F238E27FC236}">
                <a16:creationId xmlns:a16="http://schemas.microsoft.com/office/drawing/2014/main" id="{614DC40C-FDB4-40B3-B085-4DED96E7553D}"/>
              </a:ext>
            </a:extLst>
          </p:cNvPr>
          <p:cNvSpPr/>
          <p:nvPr/>
        </p:nvSpPr>
        <p:spPr>
          <a:xfrm rot="5400000">
            <a:off x="1683897" y="4245076"/>
            <a:ext cx="400594" cy="523220"/>
          </a:xfrm>
          <a:prstGeom prst="rightArrow">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3DC16B29-4B4B-4B1E-BAC1-B4BC2C5EFED1}"/>
              </a:ext>
            </a:extLst>
          </p:cNvPr>
          <p:cNvSpPr/>
          <p:nvPr/>
        </p:nvSpPr>
        <p:spPr>
          <a:xfrm rot="16200000">
            <a:off x="4470973" y="4771006"/>
            <a:ext cx="400594" cy="523220"/>
          </a:xfrm>
          <a:prstGeom prst="rightArrow">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77634D21-2960-42A4-92D7-6E497EB65E9A}"/>
              </a:ext>
            </a:extLst>
          </p:cNvPr>
          <p:cNvSpPr txBox="1"/>
          <p:nvPr/>
        </p:nvSpPr>
        <p:spPr>
          <a:xfrm>
            <a:off x="6162879" y="4285975"/>
            <a:ext cx="2717074" cy="88351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en-US" altLang="ja-JP" dirty="0"/>
              <a:t>y</a:t>
            </a:r>
            <a:r>
              <a:rPr kumimoji="1" lang="ja-JP" altLang="en-US" dirty="0"/>
              <a:t>座標はタテ方向を示しているようです。</a:t>
            </a:r>
          </a:p>
        </p:txBody>
      </p:sp>
    </p:spTree>
    <p:extLst>
      <p:ext uri="{BB962C8B-B14F-4D97-AF65-F5344CB8AC3E}">
        <p14:creationId xmlns:p14="http://schemas.microsoft.com/office/powerpoint/2010/main" val="2526739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DA0737C-F7E0-4D06-84AF-1FEC48650821}"/>
              </a:ext>
            </a:extLst>
          </p:cNvPr>
          <p:cNvSpPr txBox="1"/>
          <p:nvPr/>
        </p:nvSpPr>
        <p:spPr>
          <a:xfrm>
            <a:off x="496389" y="310964"/>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タテ位置とヨコ位置について理解しよう</a:t>
            </a:r>
            <a:endParaRPr kumimoji="1" lang="en-US" altLang="ja-JP" sz="2800" dirty="0"/>
          </a:p>
        </p:txBody>
      </p:sp>
      <p:pic>
        <p:nvPicPr>
          <p:cNvPr id="4" name="図 3">
            <a:extLst>
              <a:ext uri="{FF2B5EF4-FFF2-40B4-BE49-F238E27FC236}">
                <a16:creationId xmlns:a16="http://schemas.microsoft.com/office/drawing/2014/main" id="{B6BFE98A-F28D-45E7-898F-A43B291F98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098" y="1122211"/>
            <a:ext cx="6601803" cy="5518074"/>
          </a:xfrm>
          <a:prstGeom prst="rect">
            <a:avLst/>
          </a:prstGeom>
        </p:spPr>
      </p:pic>
      <p:pic>
        <p:nvPicPr>
          <p:cNvPr id="5" name="図 4">
            <a:extLst>
              <a:ext uri="{FF2B5EF4-FFF2-40B4-BE49-F238E27FC236}">
                <a16:creationId xmlns:a16="http://schemas.microsoft.com/office/drawing/2014/main" id="{A2D7EB62-F391-414E-857A-D3B1D045E9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8485" y="3429000"/>
            <a:ext cx="1663786" cy="1549480"/>
          </a:xfrm>
          <a:prstGeom prst="rect">
            <a:avLst/>
          </a:prstGeom>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3080848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87FEEBE-DCFE-4CB2-B8B9-B07847969EE4}"/>
              </a:ext>
            </a:extLst>
          </p:cNvPr>
          <p:cNvSpPr txBox="1"/>
          <p:nvPr/>
        </p:nvSpPr>
        <p:spPr>
          <a:xfrm>
            <a:off x="496389" y="310964"/>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さまざまな位置に動かしてみましょう</a:t>
            </a:r>
            <a:endParaRPr kumimoji="1" lang="en-US" altLang="ja-JP" sz="2800" dirty="0"/>
          </a:p>
        </p:txBody>
      </p:sp>
      <p:pic>
        <p:nvPicPr>
          <p:cNvPr id="4" name="図 3">
            <a:extLst>
              <a:ext uri="{FF2B5EF4-FFF2-40B4-BE49-F238E27FC236}">
                <a16:creationId xmlns:a16="http://schemas.microsoft.com/office/drawing/2014/main" id="{896213F6-3FFB-4449-9F75-6C5DB41DC2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389" y="1210657"/>
            <a:ext cx="3670489" cy="622332"/>
          </a:xfrm>
          <a:prstGeom prst="rect">
            <a:avLst/>
          </a:prstGeom>
        </p:spPr>
      </p:pic>
      <p:sp>
        <p:nvSpPr>
          <p:cNvPr id="5" name="テキスト ボックス 4">
            <a:extLst>
              <a:ext uri="{FF2B5EF4-FFF2-40B4-BE49-F238E27FC236}">
                <a16:creationId xmlns:a16="http://schemas.microsoft.com/office/drawing/2014/main" id="{A6D26AB4-2BB7-45BC-B2F9-F6690D499FC9}"/>
              </a:ext>
            </a:extLst>
          </p:cNvPr>
          <p:cNvSpPr txBox="1"/>
          <p:nvPr/>
        </p:nvSpPr>
        <p:spPr>
          <a:xfrm>
            <a:off x="4432663" y="1140823"/>
            <a:ext cx="4415246" cy="88351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このブロックを使っていろいろな位置に動かしてみましょう。</a:t>
            </a:r>
          </a:p>
        </p:txBody>
      </p:sp>
      <p:pic>
        <p:nvPicPr>
          <p:cNvPr id="7" name="図 6">
            <a:extLst>
              <a:ext uri="{FF2B5EF4-FFF2-40B4-BE49-F238E27FC236}">
                <a16:creationId xmlns:a16="http://schemas.microsoft.com/office/drawing/2014/main" id="{B0663B2A-CF7A-49A2-B277-6423919CC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389" y="2327681"/>
            <a:ext cx="3924502" cy="1854295"/>
          </a:xfrm>
          <a:prstGeom prst="rect">
            <a:avLst/>
          </a:prstGeom>
        </p:spPr>
      </p:pic>
      <p:pic>
        <p:nvPicPr>
          <p:cNvPr id="9" name="図 8">
            <a:extLst>
              <a:ext uri="{FF2B5EF4-FFF2-40B4-BE49-F238E27FC236}">
                <a16:creationId xmlns:a16="http://schemas.microsoft.com/office/drawing/2014/main" id="{4E37BDFB-0137-47DB-BB60-3DEFF552B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446" y="2241499"/>
            <a:ext cx="3127679" cy="2752357"/>
          </a:xfrm>
          <a:prstGeom prst="rect">
            <a:avLst/>
          </a:prstGeom>
        </p:spPr>
      </p:pic>
      <p:sp>
        <p:nvSpPr>
          <p:cNvPr id="10" name="テキスト ボックス 9">
            <a:extLst>
              <a:ext uri="{FF2B5EF4-FFF2-40B4-BE49-F238E27FC236}">
                <a16:creationId xmlns:a16="http://schemas.microsoft.com/office/drawing/2014/main" id="{445E3D35-9B95-4DE6-B3AC-8D116781A34A}"/>
              </a:ext>
            </a:extLst>
          </p:cNvPr>
          <p:cNvSpPr txBox="1"/>
          <p:nvPr/>
        </p:nvSpPr>
        <p:spPr>
          <a:xfrm>
            <a:off x="496389" y="5464628"/>
            <a:ext cx="8351520" cy="46801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ブロックを組み合わせて、ネコを自由に動かしてみましょう。</a:t>
            </a:r>
          </a:p>
        </p:txBody>
      </p:sp>
    </p:spTree>
    <p:extLst>
      <p:ext uri="{BB962C8B-B14F-4D97-AF65-F5344CB8AC3E}">
        <p14:creationId xmlns:p14="http://schemas.microsoft.com/office/powerpoint/2010/main" val="749363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484E32E9-E172-456D-A0DA-246026F82D67}"/>
              </a:ext>
            </a:extLst>
          </p:cNvPr>
          <p:cNvSpPr/>
          <p:nvPr/>
        </p:nvSpPr>
        <p:spPr>
          <a:xfrm>
            <a:off x="1723937" y="2032233"/>
            <a:ext cx="5696125" cy="292775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sz="11500" dirty="0"/>
              <a:t>第</a:t>
            </a:r>
            <a:r>
              <a:rPr kumimoji="1" lang="en-US" altLang="ja-JP" sz="11500" dirty="0"/>
              <a:t>3</a:t>
            </a:r>
            <a:r>
              <a:rPr kumimoji="1" lang="ja-JP" altLang="en-US" sz="11500" dirty="0"/>
              <a:t>章</a:t>
            </a:r>
          </a:p>
        </p:txBody>
      </p:sp>
    </p:spTree>
    <p:extLst>
      <p:ext uri="{BB962C8B-B14F-4D97-AF65-F5344CB8AC3E}">
        <p14:creationId xmlns:p14="http://schemas.microsoft.com/office/powerpoint/2010/main" val="4725308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23DBD21-F261-4C0C-89BF-50A89E53CD08}"/>
              </a:ext>
            </a:extLst>
          </p:cNvPr>
          <p:cNvSpPr txBox="1"/>
          <p:nvPr/>
        </p:nvSpPr>
        <p:spPr>
          <a:xfrm>
            <a:off x="496389" y="310964"/>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ブロックの種類について理解しましょう</a:t>
            </a:r>
            <a:endParaRPr kumimoji="1" lang="en-US" altLang="ja-JP" sz="2800" dirty="0"/>
          </a:p>
        </p:txBody>
      </p:sp>
      <p:pic>
        <p:nvPicPr>
          <p:cNvPr id="4" name="図 3">
            <a:extLst>
              <a:ext uri="{FF2B5EF4-FFF2-40B4-BE49-F238E27FC236}">
                <a16:creationId xmlns:a16="http://schemas.microsoft.com/office/drawing/2014/main" id="{D6217A9D-E9F3-4A46-84EF-6CDDD648FD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532" y="1266468"/>
            <a:ext cx="3010055" cy="3314870"/>
          </a:xfrm>
          <a:prstGeom prst="rect">
            <a:avLst/>
          </a:prstGeom>
        </p:spPr>
      </p:pic>
      <p:sp>
        <p:nvSpPr>
          <p:cNvPr id="5" name="テキスト ボックス 4">
            <a:extLst>
              <a:ext uri="{FF2B5EF4-FFF2-40B4-BE49-F238E27FC236}">
                <a16:creationId xmlns:a16="http://schemas.microsoft.com/office/drawing/2014/main" id="{F3677CD6-E9D8-404D-A8E8-50E18A62E132}"/>
              </a:ext>
            </a:extLst>
          </p:cNvPr>
          <p:cNvSpPr txBox="1"/>
          <p:nvPr/>
        </p:nvSpPr>
        <p:spPr>
          <a:xfrm>
            <a:off x="4032069" y="1576251"/>
            <a:ext cx="4615542" cy="21698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スクリプトパレットのブロックは「</a:t>
            </a:r>
            <a:r>
              <a:rPr kumimoji="1" lang="en-US" altLang="ja-JP" dirty="0"/>
              <a:t>10</a:t>
            </a:r>
            <a:r>
              <a:rPr kumimoji="1" lang="ja-JP" altLang="en-US" dirty="0"/>
              <a:t>歩動かす」といった「動き」のブロック以外にも「見た目」や「音」など、幾つかの種類に分かれています。各種類のブロックは色で見分けがつく用になっています。</a:t>
            </a:r>
            <a:endParaRPr kumimoji="1" lang="en-US" altLang="ja-JP" dirty="0"/>
          </a:p>
        </p:txBody>
      </p:sp>
      <p:sp>
        <p:nvSpPr>
          <p:cNvPr id="6" name="正方形/長方形 5">
            <a:extLst>
              <a:ext uri="{FF2B5EF4-FFF2-40B4-BE49-F238E27FC236}">
                <a16:creationId xmlns:a16="http://schemas.microsoft.com/office/drawing/2014/main" id="{DCF08106-23C7-4A83-99CE-3789BF005765}"/>
              </a:ext>
            </a:extLst>
          </p:cNvPr>
          <p:cNvSpPr/>
          <p:nvPr/>
        </p:nvSpPr>
        <p:spPr>
          <a:xfrm>
            <a:off x="696686" y="1706880"/>
            <a:ext cx="2717074" cy="144562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59D8FAE6-93C8-4A36-8D49-D5943707F4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5197" y="3992990"/>
            <a:ext cx="2921150" cy="2756042"/>
          </a:xfrm>
          <a:prstGeom prst="rect">
            <a:avLst/>
          </a:prstGeom>
        </p:spPr>
      </p:pic>
      <p:sp>
        <p:nvSpPr>
          <p:cNvPr id="9" name="吹き出し: 四角形 8">
            <a:extLst>
              <a:ext uri="{FF2B5EF4-FFF2-40B4-BE49-F238E27FC236}">
                <a16:creationId xmlns:a16="http://schemas.microsoft.com/office/drawing/2014/main" id="{9FC515FB-BA0D-4F4A-877E-DA26A691D9A4}"/>
              </a:ext>
            </a:extLst>
          </p:cNvPr>
          <p:cNvSpPr/>
          <p:nvPr/>
        </p:nvSpPr>
        <p:spPr>
          <a:xfrm>
            <a:off x="6879771" y="4946469"/>
            <a:ext cx="2029098" cy="1001485"/>
          </a:xfrm>
          <a:prstGeom prst="wedgeRectCallout">
            <a:avLst>
              <a:gd name="adj1" fmla="val -119975"/>
              <a:gd name="adj2" fmla="val -48804"/>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a:t>「見た目」の</a:t>
            </a:r>
            <a:endParaRPr kumimoji="1" lang="en-US" altLang="ja-JP" sz="2400" dirty="0"/>
          </a:p>
          <a:p>
            <a:pPr algn="ctr"/>
            <a:r>
              <a:rPr kumimoji="1" lang="ja-JP" altLang="en-US" sz="2400" dirty="0"/>
              <a:t>ブロックの例</a:t>
            </a:r>
          </a:p>
        </p:txBody>
      </p:sp>
    </p:spTree>
    <p:extLst>
      <p:ext uri="{BB962C8B-B14F-4D97-AF65-F5344CB8AC3E}">
        <p14:creationId xmlns:p14="http://schemas.microsoft.com/office/powerpoint/2010/main" val="11419752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B096809-FBBA-48E2-A9FD-45C55CE694DB}"/>
              </a:ext>
            </a:extLst>
          </p:cNvPr>
          <p:cNvSpPr txBox="1"/>
          <p:nvPr/>
        </p:nvSpPr>
        <p:spPr>
          <a:xfrm>
            <a:off x="496389" y="310964"/>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制御（せいぎょ）のブロックを開いてみましょう</a:t>
            </a:r>
            <a:endParaRPr kumimoji="1" lang="en-US" altLang="ja-JP" sz="2800" dirty="0"/>
          </a:p>
        </p:txBody>
      </p:sp>
      <p:pic>
        <p:nvPicPr>
          <p:cNvPr id="4" name="図 3">
            <a:extLst>
              <a:ext uri="{FF2B5EF4-FFF2-40B4-BE49-F238E27FC236}">
                <a16:creationId xmlns:a16="http://schemas.microsoft.com/office/drawing/2014/main" id="{24880EFF-A5E4-4592-96EB-3C837BED36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75" y="1063796"/>
            <a:ext cx="2870348" cy="3911801"/>
          </a:xfrm>
          <a:prstGeom prst="rect">
            <a:avLst/>
          </a:prstGeom>
        </p:spPr>
      </p:pic>
      <p:sp>
        <p:nvSpPr>
          <p:cNvPr id="5" name="吹き出し: 四角形 4">
            <a:extLst>
              <a:ext uri="{FF2B5EF4-FFF2-40B4-BE49-F238E27FC236}">
                <a16:creationId xmlns:a16="http://schemas.microsoft.com/office/drawing/2014/main" id="{D1EDE352-AF48-40CE-93AE-F66B86B6DD52}"/>
              </a:ext>
            </a:extLst>
          </p:cNvPr>
          <p:cNvSpPr/>
          <p:nvPr/>
        </p:nvSpPr>
        <p:spPr>
          <a:xfrm>
            <a:off x="3701143" y="1471749"/>
            <a:ext cx="1245326" cy="731520"/>
          </a:xfrm>
          <a:prstGeom prst="wedgeRectCallout">
            <a:avLst>
              <a:gd name="adj1" fmla="val -86567"/>
              <a:gd name="adj2" fmla="val 14881"/>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000" dirty="0"/>
              <a:t>クリック</a:t>
            </a:r>
            <a:endParaRPr kumimoji="1" lang="ja-JP" altLang="en-US" dirty="0"/>
          </a:p>
        </p:txBody>
      </p:sp>
      <p:sp>
        <p:nvSpPr>
          <p:cNvPr id="6" name="テキスト ボックス 5">
            <a:extLst>
              <a:ext uri="{FF2B5EF4-FFF2-40B4-BE49-F238E27FC236}">
                <a16:creationId xmlns:a16="http://schemas.microsoft.com/office/drawing/2014/main" id="{CBEC7B1B-123D-4653-AAC7-D91728885146}"/>
              </a:ext>
            </a:extLst>
          </p:cNvPr>
          <p:cNvSpPr txBox="1"/>
          <p:nvPr/>
        </p:nvSpPr>
        <p:spPr>
          <a:xfrm>
            <a:off x="4058194" y="2690949"/>
            <a:ext cx="3997235" cy="88351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制御（せいぎょ）をクリックし、制御のブロックを開いてみましょう。</a:t>
            </a:r>
          </a:p>
        </p:txBody>
      </p:sp>
    </p:spTree>
    <p:extLst>
      <p:ext uri="{BB962C8B-B14F-4D97-AF65-F5344CB8AC3E}">
        <p14:creationId xmlns:p14="http://schemas.microsoft.com/office/powerpoint/2010/main" val="3019211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E40E0C4-C5EE-4AD0-AD05-9800673E3F33}"/>
              </a:ext>
            </a:extLst>
          </p:cNvPr>
          <p:cNvSpPr txBox="1"/>
          <p:nvPr/>
        </p:nvSpPr>
        <p:spPr>
          <a:xfrm>
            <a:off x="496389" y="310964"/>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動きのブロックを組み合わせてみましょう</a:t>
            </a:r>
            <a:endParaRPr kumimoji="1" lang="en-US" altLang="ja-JP" sz="2800" dirty="0"/>
          </a:p>
        </p:txBody>
      </p:sp>
      <p:pic>
        <p:nvPicPr>
          <p:cNvPr id="4" name="図 3">
            <a:extLst>
              <a:ext uri="{FF2B5EF4-FFF2-40B4-BE49-F238E27FC236}">
                <a16:creationId xmlns:a16="http://schemas.microsoft.com/office/drawing/2014/main" id="{5F44CAB5-B9A9-4A8E-AA4B-E95137F821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036" y="1335459"/>
            <a:ext cx="1562180" cy="1435174"/>
          </a:xfrm>
          <a:prstGeom prst="rect">
            <a:avLst/>
          </a:prstGeom>
        </p:spPr>
      </p:pic>
      <p:sp>
        <p:nvSpPr>
          <p:cNvPr id="5" name="テキスト ボックス 4">
            <a:extLst>
              <a:ext uri="{FF2B5EF4-FFF2-40B4-BE49-F238E27FC236}">
                <a16:creationId xmlns:a16="http://schemas.microsoft.com/office/drawing/2014/main" id="{7DE4A2C3-83F8-45E4-8485-1CA81C9899F4}"/>
              </a:ext>
            </a:extLst>
          </p:cNvPr>
          <p:cNvSpPr txBox="1"/>
          <p:nvPr/>
        </p:nvSpPr>
        <p:spPr>
          <a:xfrm>
            <a:off x="3039290" y="1454331"/>
            <a:ext cx="4188823" cy="88351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制御のブロックと動きのブロックを組み合わせてみましょう。</a:t>
            </a:r>
          </a:p>
        </p:txBody>
      </p:sp>
      <p:pic>
        <p:nvPicPr>
          <p:cNvPr id="7" name="図 6">
            <a:extLst>
              <a:ext uri="{FF2B5EF4-FFF2-40B4-BE49-F238E27FC236}">
                <a16:creationId xmlns:a16="http://schemas.microsoft.com/office/drawing/2014/main" id="{7F3325C6-90E3-45EB-A985-A420187B1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036" y="5111697"/>
            <a:ext cx="3713615" cy="1487249"/>
          </a:xfrm>
          <a:prstGeom prst="rect">
            <a:avLst/>
          </a:prstGeom>
        </p:spPr>
      </p:pic>
      <p:pic>
        <p:nvPicPr>
          <p:cNvPr id="9" name="図 8">
            <a:extLst>
              <a:ext uri="{FF2B5EF4-FFF2-40B4-BE49-F238E27FC236}">
                <a16:creationId xmlns:a16="http://schemas.microsoft.com/office/drawing/2014/main" id="{CE415303-9DCB-4657-81C1-63A1C20542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036" y="3113519"/>
            <a:ext cx="1612983" cy="1752690"/>
          </a:xfrm>
          <a:prstGeom prst="rect">
            <a:avLst/>
          </a:prstGeom>
        </p:spPr>
      </p:pic>
      <p:pic>
        <p:nvPicPr>
          <p:cNvPr id="10" name="図 9">
            <a:extLst>
              <a:ext uri="{FF2B5EF4-FFF2-40B4-BE49-F238E27FC236}">
                <a16:creationId xmlns:a16="http://schemas.microsoft.com/office/drawing/2014/main" id="{4635A3E3-F587-40D8-9DA4-A24FC7447D7A}"/>
              </a:ext>
            </a:extLst>
          </p:cNvPr>
          <p:cNvPicPr>
            <a:picLocks noChangeAspect="1"/>
          </p:cNvPicPr>
          <p:nvPr/>
        </p:nvPicPr>
        <p:blipFill>
          <a:blip r:embed="rId5"/>
          <a:stretch>
            <a:fillRect/>
          </a:stretch>
        </p:blipFill>
        <p:spPr>
          <a:xfrm>
            <a:off x="3039290" y="2714525"/>
            <a:ext cx="1143160" cy="714475"/>
          </a:xfrm>
          <a:prstGeom prst="rect">
            <a:avLst/>
          </a:prstGeom>
        </p:spPr>
      </p:pic>
      <p:sp>
        <p:nvSpPr>
          <p:cNvPr id="11" name="テキスト ボックス 10">
            <a:extLst>
              <a:ext uri="{FF2B5EF4-FFF2-40B4-BE49-F238E27FC236}">
                <a16:creationId xmlns:a16="http://schemas.microsoft.com/office/drawing/2014/main" id="{133883A3-2B6B-4E2A-A6FB-96AD41824FB2}"/>
              </a:ext>
            </a:extLst>
          </p:cNvPr>
          <p:cNvSpPr txBox="1"/>
          <p:nvPr/>
        </p:nvSpPr>
        <p:spPr>
          <a:xfrm>
            <a:off x="4458788" y="2690336"/>
            <a:ext cx="4319451" cy="21300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このブロックは「</a:t>
            </a:r>
            <a:r>
              <a:rPr kumimoji="1" lang="en-US" altLang="ja-JP" dirty="0"/>
              <a:t>10</a:t>
            </a:r>
            <a:r>
              <a:rPr kumimoji="1" lang="ja-JP" altLang="en-US" dirty="0"/>
              <a:t>回繰り返す」というブロックで「○○を</a:t>
            </a:r>
            <a:r>
              <a:rPr kumimoji="1" lang="en-US" altLang="ja-JP" dirty="0"/>
              <a:t>10</a:t>
            </a:r>
            <a:r>
              <a:rPr kumimoji="1" lang="ja-JP" altLang="en-US" dirty="0"/>
              <a:t>回繰り返す」の○○の部分のブロックを「</a:t>
            </a:r>
            <a:r>
              <a:rPr kumimoji="1" lang="en-US" altLang="ja-JP" dirty="0"/>
              <a:t>10</a:t>
            </a:r>
            <a:r>
              <a:rPr kumimoji="1" lang="ja-JP" altLang="en-US" dirty="0"/>
              <a:t>回繰り返す」ブロックの間に入れることが出来きます。</a:t>
            </a:r>
          </a:p>
        </p:txBody>
      </p:sp>
      <p:sp>
        <p:nvSpPr>
          <p:cNvPr id="12" name="矢印: 下 11">
            <a:extLst>
              <a:ext uri="{FF2B5EF4-FFF2-40B4-BE49-F238E27FC236}">
                <a16:creationId xmlns:a16="http://schemas.microsoft.com/office/drawing/2014/main" id="{CB126E7C-879C-4557-B580-857942B682DD}"/>
              </a:ext>
            </a:extLst>
          </p:cNvPr>
          <p:cNvSpPr/>
          <p:nvPr/>
        </p:nvSpPr>
        <p:spPr>
          <a:xfrm rot="3838657">
            <a:off x="2501650" y="2920911"/>
            <a:ext cx="418012" cy="917220"/>
          </a:xfrm>
          <a:prstGeom prst="downArrow">
            <a:avLst/>
          </a:prstGeom>
          <a:ln/>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800383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A73B147-55CE-4C89-AAEB-A26E92D5186F}"/>
              </a:ext>
            </a:extLst>
          </p:cNvPr>
          <p:cNvSpPr txBox="1"/>
          <p:nvPr/>
        </p:nvSpPr>
        <p:spPr>
          <a:xfrm>
            <a:off x="496389" y="310964"/>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ずっとネコを動かしてみましょう</a:t>
            </a:r>
            <a:endParaRPr kumimoji="1" lang="en-US" altLang="ja-JP" sz="2800" dirty="0"/>
          </a:p>
        </p:txBody>
      </p:sp>
      <p:pic>
        <p:nvPicPr>
          <p:cNvPr id="4" name="図 3">
            <a:extLst>
              <a:ext uri="{FF2B5EF4-FFF2-40B4-BE49-F238E27FC236}">
                <a16:creationId xmlns:a16="http://schemas.microsoft.com/office/drawing/2014/main" id="{67650523-2623-421D-A7D0-2EA454FD4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5187" y="1224686"/>
            <a:ext cx="1190791" cy="1343212"/>
          </a:xfrm>
          <a:prstGeom prst="rect">
            <a:avLst/>
          </a:prstGeom>
        </p:spPr>
      </p:pic>
      <p:pic>
        <p:nvPicPr>
          <p:cNvPr id="6" name="図 5">
            <a:extLst>
              <a:ext uri="{FF2B5EF4-FFF2-40B4-BE49-F238E27FC236}">
                <a16:creationId xmlns:a16="http://schemas.microsoft.com/office/drawing/2014/main" id="{6F42B3CE-F1EF-4297-8AB9-DE4CC82B54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581" y="1200870"/>
            <a:ext cx="1171739" cy="1390844"/>
          </a:xfrm>
          <a:prstGeom prst="rect">
            <a:avLst/>
          </a:prstGeom>
        </p:spPr>
      </p:pic>
      <p:sp>
        <p:nvSpPr>
          <p:cNvPr id="7" name="テキスト ボックス 6">
            <a:extLst>
              <a:ext uri="{FF2B5EF4-FFF2-40B4-BE49-F238E27FC236}">
                <a16:creationId xmlns:a16="http://schemas.microsoft.com/office/drawing/2014/main" id="{1C3CD91A-FB00-4A77-A3DF-A2C4B6564592}"/>
              </a:ext>
            </a:extLst>
          </p:cNvPr>
          <p:cNvSpPr txBox="1"/>
          <p:nvPr/>
        </p:nvSpPr>
        <p:spPr>
          <a:xfrm>
            <a:off x="4040777" y="1224686"/>
            <a:ext cx="4417642" cy="88351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実行中のブロックはうっすら光ったようなブロックになります。</a:t>
            </a:r>
          </a:p>
        </p:txBody>
      </p:sp>
      <p:sp>
        <p:nvSpPr>
          <p:cNvPr id="8" name="テキスト ボックス 7">
            <a:extLst>
              <a:ext uri="{FF2B5EF4-FFF2-40B4-BE49-F238E27FC236}">
                <a16:creationId xmlns:a16="http://schemas.microsoft.com/office/drawing/2014/main" id="{0FACB7DC-3BBE-42F9-B490-D143DBE23572}"/>
              </a:ext>
            </a:extLst>
          </p:cNvPr>
          <p:cNvSpPr txBox="1"/>
          <p:nvPr/>
        </p:nvSpPr>
        <p:spPr>
          <a:xfrm>
            <a:off x="434174" y="2982216"/>
            <a:ext cx="4002026" cy="13388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「ずっと」を止めるにはステージ右上の赤い止めるボタンをクリックしましょう。</a:t>
            </a:r>
          </a:p>
        </p:txBody>
      </p:sp>
      <p:pic>
        <p:nvPicPr>
          <p:cNvPr id="11" name="図 10">
            <a:extLst>
              <a:ext uri="{FF2B5EF4-FFF2-40B4-BE49-F238E27FC236}">
                <a16:creationId xmlns:a16="http://schemas.microsoft.com/office/drawing/2014/main" id="{0042B04E-939B-4095-B0CD-F0CD289F4DEC}"/>
              </a:ext>
            </a:extLst>
          </p:cNvPr>
          <p:cNvPicPr>
            <a:picLocks noChangeAspect="1"/>
          </p:cNvPicPr>
          <p:nvPr/>
        </p:nvPicPr>
        <p:blipFill>
          <a:blip r:embed="rId4"/>
          <a:stretch>
            <a:fillRect/>
          </a:stretch>
        </p:blipFill>
        <p:spPr>
          <a:xfrm>
            <a:off x="4678085" y="2651761"/>
            <a:ext cx="3603767" cy="3092121"/>
          </a:xfrm>
          <a:prstGeom prst="rect">
            <a:avLst/>
          </a:prstGeom>
        </p:spPr>
      </p:pic>
      <p:sp>
        <p:nvSpPr>
          <p:cNvPr id="12" name="吹き出し: 四角形 11">
            <a:extLst>
              <a:ext uri="{FF2B5EF4-FFF2-40B4-BE49-F238E27FC236}">
                <a16:creationId xmlns:a16="http://schemas.microsoft.com/office/drawing/2014/main" id="{E0CE859B-3DC9-4FC1-814A-F7AAB4D0845E}"/>
              </a:ext>
            </a:extLst>
          </p:cNvPr>
          <p:cNvSpPr/>
          <p:nvPr/>
        </p:nvSpPr>
        <p:spPr>
          <a:xfrm>
            <a:off x="7680961" y="3326674"/>
            <a:ext cx="1028866" cy="705395"/>
          </a:xfrm>
          <a:prstGeom prst="wedgeRectCallout">
            <a:avLst>
              <a:gd name="adj1" fmla="val -9132"/>
              <a:gd name="adj2" fmla="val -116193"/>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止めるボタン</a:t>
            </a:r>
          </a:p>
        </p:txBody>
      </p:sp>
    </p:spTree>
    <p:extLst>
      <p:ext uri="{BB962C8B-B14F-4D97-AF65-F5344CB8AC3E}">
        <p14:creationId xmlns:p14="http://schemas.microsoft.com/office/powerpoint/2010/main" val="24166242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0210019-BCA1-4C56-8F82-064EC01531B6}"/>
              </a:ext>
            </a:extLst>
          </p:cNvPr>
          <p:cNvSpPr txBox="1"/>
          <p:nvPr/>
        </p:nvSpPr>
        <p:spPr>
          <a:xfrm>
            <a:off x="496389" y="310964"/>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「ずっと」の処理を改造してみよう</a:t>
            </a:r>
            <a:endParaRPr kumimoji="1" lang="en-US" altLang="ja-JP" sz="2800" dirty="0"/>
          </a:p>
        </p:txBody>
      </p:sp>
      <p:pic>
        <p:nvPicPr>
          <p:cNvPr id="6" name="図 5">
            <a:extLst>
              <a:ext uri="{FF2B5EF4-FFF2-40B4-BE49-F238E27FC236}">
                <a16:creationId xmlns:a16="http://schemas.microsoft.com/office/drawing/2014/main" id="{7E3B79E6-E4C2-4B8D-AE4E-87A1E8CE4B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388" y="1245761"/>
            <a:ext cx="2647405" cy="2057698"/>
          </a:xfrm>
          <a:prstGeom prst="rect">
            <a:avLst/>
          </a:prstGeom>
        </p:spPr>
      </p:pic>
      <p:sp>
        <p:nvSpPr>
          <p:cNvPr id="7" name="正方形/長方形 6">
            <a:extLst>
              <a:ext uri="{FF2B5EF4-FFF2-40B4-BE49-F238E27FC236}">
                <a16:creationId xmlns:a16="http://schemas.microsoft.com/office/drawing/2014/main" id="{1E4E4317-DDD1-45AD-9253-F0DA22B9359E}"/>
              </a:ext>
            </a:extLst>
          </p:cNvPr>
          <p:cNvSpPr/>
          <p:nvPr/>
        </p:nvSpPr>
        <p:spPr>
          <a:xfrm>
            <a:off x="670560" y="2534194"/>
            <a:ext cx="2647405" cy="5232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EEFD9939-7383-4FD9-A2D9-14F3E07184D6}"/>
              </a:ext>
            </a:extLst>
          </p:cNvPr>
          <p:cNvSpPr txBox="1"/>
          <p:nvPr/>
        </p:nvSpPr>
        <p:spPr>
          <a:xfrm>
            <a:off x="4065648" y="1245761"/>
            <a:ext cx="4002026"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「動き」のグループにある「もし端に着いたら、跳ね返る」を使ってみましょう。ネコが画面の中を動き続けるようになります。</a:t>
            </a:r>
            <a:endParaRPr kumimoji="1" lang="en-US" altLang="ja-JP" dirty="0"/>
          </a:p>
        </p:txBody>
      </p:sp>
      <p:pic>
        <p:nvPicPr>
          <p:cNvPr id="10" name="図 9">
            <a:extLst>
              <a:ext uri="{FF2B5EF4-FFF2-40B4-BE49-F238E27FC236}">
                <a16:creationId xmlns:a16="http://schemas.microsoft.com/office/drawing/2014/main" id="{4DB9B3A3-F1AF-47C9-823B-8FD47E3CBE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388" y="3606160"/>
            <a:ext cx="6506488" cy="2794618"/>
          </a:xfrm>
          <a:prstGeom prst="rect">
            <a:avLst/>
          </a:prstGeom>
        </p:spPr>
      </p:pic>
      <p:sp>
        <p:nvSpPr>
          <p:cNvPr id="11" name="テキスト ボックス 10">
            <a:extLst>
              <a:ext uri="{FF2B5EF4-FFF2-40B4-BE49-F238E27FC236}">
                <a16:creationId xmlns:a16="http://schemas.microsoft.com/office/drawing/2014/main" id="{E84B0F7A-C75D-4BBE-8880-A39FC141199B}"/>
              </a:ext>
            </a:extLst>
          </p:cNvPr>
          <p:cNvSpPr txBox="1"/>
          <p:nvPr/>
        </p:nvSpPr>
        <p:spPr>
          <a:xfrm>
            <a:off x="7002876" y="3606160"/>
            <a:ext cx="2054038" cy="13388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でも向きが変ですね。向きを固定してみましょう。</a:t>
            </a:r>
          </a:p>
        </p:txBody>
      </p:sp>
    </p:spTree>
    <p:extLst>
      <p:ext uri="{BB962C8B-B14F-4D97-AF65-F5344CB8AC3E}">
        <p14:creationId xmlns:p14="http://schemas.microsoft.com/office/powerpoint/2010/main" val="1202025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9A8EADA8-8729-434D-BCBA-69047B37A49E}"/>
              </a:ext>
            </a:extLst>
          </p:cNvPr>
          <p:cNvSpPr/>
          <p:nvPr/>
        </p:nvSpPr>
        <p:spPr>
          <a:xfrm>
            <a:off x="1723937" y="2032233"/>
            <a:ext cx="5696125" cy="292775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8000" dirty="0"/>
              <a:t>はじめよう</a:t>
            </a:r>
          </a:p>
        </p:txBody>
      </p:sp>
    </p:spTree>
    <p:extLst>
      <p:ext uri="{BB962C8B-B14F-4D97-AF65-F5344CB8AC3E}">
        <p14:creationId xmlns:p14="http://schemas.microsoft.com/office/powerpoint/2010/main" val="9011156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A72568E-E6BE-4FEF-BB9B-CEA74C8B1F47}"/>
              </a:ext>
            </a:extLst>
          </p:cNvPr>
          <p:cNvSpPr txBox="1"/>
          <p:nvPr/>
        </p:nvSpPr>
        <p:spPr>
          <a:xfrm>
            <a:off x="496389" y="310964"/>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「ずっと」の処理を改造してみよう２</a:t>
            </a:r>
            <a:endParaRPr kumimoji="1" lang="en-US" altLang="ja-JP" sz="2800" dirty="0"/>
          </a:p>
        </p:txBody>
      </p:sp>
      <p:pic>
        <p:nvPicPr>
          <p:cNvPr id="4" name="図 3">
            <a:extLst>
              <a:ext uri="{FF2B5EF4-FFF2-40B4-BE49-F238E27FC236}">
                <a16:creationId xmlns:a16="http://schemas.microsoft.com/office/drawing/2014/main" id="{1738187A-F16F-4BD2-A3CB-A391121256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771" y="1229405"/>
            <a:ext cx="2790572" cy="2443247"/>
          </a:xfrm>
          <a:prstGeom prst="rect">
            <a:avLst/>
          </a:prstGeom>
        </p:spPr>
      </p:pic>
      <p:sp>
        <p:nvSpPr>
          <p:cNvPr id="5" name="正方形/長方形 4">
            <a:extLst>
              <a:ext uri="{FF2B5EF4-FFF2-40B4-BE49-F238E27FC236}">
                <a16:creationId xmlns:a16="http://schemas.microsoft.com/office/drawing/2014/main" id="{01948F30-22BF-4D36-B8EF-DCA0230F3677}"/>
              </a:ext>
            </a:extLst>
          </p:cNvPr>
          <p:cNvSpPr/>
          <p:nvPr/>
        </p:nvSpPr>
        <p:spPr>
          <a:xfrm>
            <a:off x="748938" y="2812868"/>
            <a:ext cx="2647405" cy="5232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417E0D7E-F054-4ED3-9851-E831C805524D}"/>
              </a:ext>
            </a:extLst>
          </p:cNvPr>
          <p:cNvSpPr txBox="1"/>
          <p:nvPr/>
        </p:nvSpPr>
        <p:spPr>
          <a:xfrm>
            <a:off x="4065648" y="1245761"/>
            <a:ext cx="4002026"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「動き」のグループから「回転方法を左右にする」のブロックを追加するとネコの動きが左右になり、より自然な動きになります。</a:t>
            </a:r>
            <a:endParaRPr kumimoji="1" lang="en-US" altLang="ja-JP" dirty="0"/>
          </a:p>
        </p:txBody>
      </p:sp>
      <p:pic>
        <p:nvPicPr>
          <p:cNvPr id="8" name="図 7">
            <a:extLst>
              <a:ext uri="{FF2B5EF4-FFF2-40B4-BE49-F238E27FC236}">
                <a16:creationId xmlns:a16="http://schemas.microsoft.com/office/drawing/2014/main" id="{DEBDEBD3-80CC-4AD5-8311-325DBD83E9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1865" y="3191823"/>
            <a:ext cx="4291277" cy="3500209"/>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3528631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36F4AE5-5BF4-4292-9CF7-2BA172B762F1}"/>
              </a:ext>
            </a:extLst>
          </p:cNvPr>
          <p:cNvSpPr txBox="1"/>
          <p:nvPr/>
        </p:nvSpPr>
        <p:spPr>
          <a:xfrm>
            <a:off x="496389" y="310964"/>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コスチューム（見た目）を変更してみよう</a:t>
            </a:r>
            <a:endParaRPr kumimoji="1" lang="en-US" altLang="ja-JP" sz="2800" dirty="0"/>
          </a:p>
        </p:txBody>
      </p:sp>
      <p:pic>
        <p:nvPicPr>
          <p:cNvPr id="4" name="図 3">
            <a:extLst>
              <a:ext uri="{FF2B5EF4-FFF2-40B4-BE49-F238E27FC236}">
                <a16:creationId xmlns:a16="http://schemas.microsoft.com/office/drawing/2014/main" id="{8844655F-5AD4-421F-B775-677B77A374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389" y="1489069"/>
            <a:ext cx="3111660" cy="3810196"/>
          </a:xfrm>
          <a:prstGeom prst="rect">
            <a:avLst/>
          </a:prstGeom>
        </p:spPr>
      </p:pic>
      <p:sp>
        <p:nvSpPr>
          <p:cNvPr id="5" name="吹き出し: 四角形 4">
            <a:extLst>
              <a:ext uri="{FF2B5EF4-FFF2-40B4-BE49-F238E27FC236}">
                <a16:creationId xmlns:a16="http://schemas.microsoft.com/office/drawing/2014/main" id="{DE9F81B3-3091-45D2-AD8F-72F1F54F8EE4}"/>
              </a:ext>
            </a:extLst>
          </p:cNvPr>
          <p:cNvSpPr/>
          <p:nvPr/>
        </p:nvSpPr>
        <p:spPr>
          <a:xfrm>
            <a:off x="2560320" y="2551612"/>
            <a:ext cx="2229394" cy="1051560"/>
          </a:xfrm>
          <a:prstGeom prst="wedgeRectCallout">
            <a:avLst>
              <a:gd name="adj1" fmla="val -96614"/>
              <a:gd name="adj2" fmla="val 38483"/>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sz="2400"/>
          </a:p>
        </p:txBody>
      </p:sp>
      <p:sp>
        <p:nvSpPr>
          <p:cNvPr id="6" name="吹き出し: 四角形 5">
            <a:extLst>
              <a:ext uri="{FF2B5EF4-FFF2-40B4-BE49-F238E27FC236}">
                <a16:creationId xmlns:a16="http://schemas.microsoft.com/office/drawing/2014/main" id="{BF6DF404-4D5F-446A-A5F6-C7A4491403F1}"/>
              </a:ext>
            </a:extLst>
          </p:cNvPr>
          <p:cNvSpPr/>
          <p:nvPr/>
        </p:nvSpPr>
        <p:spPr>
          <a:xfrm>
            <a:off x="2560320" y="2551612"/>
            <a:ext cx="2229394" cy="1051560"/>
          </a:xfrm>
          <a:prstGeom prst="wedgeRectCallout">
            <a:avLst>
              <a:gd name="adj1" fmla="val -99348"/>
              <a:gd name="adj2" fmla="val 145315"/>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a:t>コスチューム</a:t>
            </a:r>
            <a:endParaRPr kumimoji="1" lang="en-US" altLang="ja-JP" sz="2400" dirty="0"/>
          </a:p>
          <a:p>
            <a:pPr algn="ctr"/>
            <a:r>
              <a:rPr kumimoji="1" lang="ja-JP" altLang="en-US" sz="2400" dirty="0"/>
              <a:t>（衣装）</a:t>
            </a:r>
            <a:endParaRPr kumimoji="1" lang="en-US" altLang="ja-JP" sz="2400" dirty="0"/>
          </a:p>
        </p:txBody>
      </p:sp>
      <p:sp>
        <p:nvSpPr>
          <p:cNvPr id="7" name="テキスト ボックス 6">
            <a:extLst>
              <a:ext uri="{FF2B5EF4-FFF2-40B4-BE49-F238E27FC236}">
                <a16:creationId xmlns:a16="http://schemas.microsoft.com/office/drawing/2014/main" id="{F45834E6-FD48-4ED4-91EF-56CD32701E78}"/>
              </a:ext>
            </a:extLst>
          </p:cNvPr>
          <p:cNvSpPr txBox="1"/>
          <p:nvPr/>
        </p:nvSpPr>
        <p:spPr>
          <a:xfrm>
            <a:off x="4962631" y="1785693"/>
            <a:ext cx="4002026" cy="38318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キャラクタであるネコにはコスチュームという見た目（衣装）が２つ登録されています。</a:t>
            </a:r>
            <a:endParaRPr kumimoji="1" lang="en-US" altLang="ja-JP" dirty="0"/>
          </a:p>
          <a:p>
            <a:pPr>
              <a:lnSpc>
                <a:spcPct val="150000"/>
              </a:lnSpc>
            </a:pPr>
            <a:r>
              <a:rPr kumimoji="1" lang="ja-JP" altLang="en-US" dirty="0"/>
              <a:t>確認するには、上部「スクリプト」の隣にある「コスチューム」をクリックしましょう。</a:t>
            </a:r>
            <a:endParaRPr kumimoji="1" lang="en-US" altLang="ja-JP" dirty="0"/>
          </a:p>
          <a:p>
            <a:pPr>
              <a:lnSpc>
                <a:spcPct val="150000"/>
              </a:lnSpc>
            </a:pPr>
            <a:r>
              <a:rPr kumimoji="1" lang="ja-JP" altLang="en-US" dirty="0"/>
              <a:t>コスチュームを切り替えることで、ネコが歩いているように見えるようになります。</a:t>
            </a:r>
            <a:endParaRPr kumimoji="1" lang="en-US" altLang="ja-JP" dirty="0"/>
          </a:p>
        </p:txBody>
      </p:sp>
      <p:sp>
        <p:nvSpPr>
          <p:cNvPr id="8" name="正方形/長方形 7">
            <a:extLst>
              <a:ext uri="{FF2B5EF4-FFF2-40B4-BE49-F238E27FC236}">
                <a16:creationId xmlns:a16="http://schemas.microsoft.com/office/drawing/2014/main" id="{7FC4804A-B7DD-445C-8070-BA56D594EFB1}"/>
              </a:ext>
            </a:extLst>
          </p:cNvPr>
          <p:cNvSpPr/>
          <p:nvPr/>
        </p:nvSpPr>
        <p:spPr>
          <a:xfrm>
            <a:off x="1584960" y="1489069"/>
            <a:ext cx="1375954" cy="5232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71928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AD4FEAD-7861-4116-9C2B-0D7E5EAB034F}"/>
              </a:ext>
            </a:extLst>
          </p:cNvPr>
          <p:cNvSpPr txBox="1"/>
          <p:nvPr/>
        </p:nvSpPr>
        <p:spPr>
          <a:xfrm>
            <a:off x="496389" y="310964"/>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コスチューム（見た目）を変更してみよう２</a:t>
            </a:r>
            <a:endParaRPr kumimoji="1" lang="en-US" altLang="ja-JP" sz="2800" dirty="0"/>
          </a:p>
        </p:txBody>
      </p:sp>
      <p:pic>
        <p:nvPicPr>
          <p:cNvPr id="4" name="図 3">
            <a:extLst>
              <a:ext uri="{FF2B5EF4-FFF2-40B4-BE49-F238E27FC236}">
                <a16:creationId xmlns:a16="http://schemas.microsoft.com/office/drawing/2014/main" id="{4201ECB1-0006-4D09-B06D-C91135819B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052" y="1034953"/>
            <a:ext cx="2768742" cy="5512083"/>
          </a:xfrm>
          <a:prstGeom prst="rect">
            <a:avLst/>
          </a:prstGeom>
        </p:spPr>
      </p:pic>
      <p:pic>
        <p:nvPicPr>
          <p:cNvPr id="6" name="図 5">
            <a:extLst>
              <a:ext uri="{FF2B5EF4-FFF2-40B4-BE49-F238E27FC236}">
                <a16:creationId xmlns:a16="http://schemas.microsoft.com/office/drawing/2014/main" id="{6F155FA5-8897-45BD-A47C-7216A48514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039" y="1034953"/>
            <a:ext cx="3060857" cy="2705239"/>
          </a:xfrm>
          <a:prstGeom prst="rect">
            <a:avLst/>
          </a:prstGeom>
        </p:spPr>
      </p:pic>
      <p:sp>
        <p:nvSpPr>
          <p:cNvPr id="7" name="矢印: 右 6">
            <a:extLst>
              <a:ext uri="{FF2B5EF4-FFF2-40B4-BE49-F238E27FC236}">
                <a16:creationId xmlns:a16="http://schemas.microsoft.com/office/drawing/2014/main" id="{75C66D6B-DF84-40EA-9C47-B67AFAA9302A}"/>
              </a:ext>
            </a:extLst>
          </p:cNvPr>
          <p:cNvSpPr/>
          <p:nvPr/>
        </p:nvSpPr>
        <p:spPr>
          <a:xfrm rot="18846407" flipV="1">
            <a:off x="1133406" y="4013827"/>
            <a:ext cx="5036316" cy="413645"/>
          </a:xfrm>
          <a:prstGeom prst="right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12782084-39DD-490F-852E-279C1FD0BB22}"/>
              </a:ext>
            </a:extLst>
          </p:cNvPr>
          <p:cNvSpPr/>
          <p:nvPr/>
        </p:nvSpPr>
        <p:spPr>
          <a:xfrm>
            <a:off x="366052" y="1663337"/>
            <a:ext cx="1663045" cy="40444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2EAB074B-AF74-4721-A380-BE74AEF92536}"/>
              </a:ext>
            </a:extLst>
          </p:cNvPr>
          <p:cNvSpPr/>
          <p:nvPr/>
        </p:nvSpPr>
        <p:spPr>
          <a:xfrm>
            <a:off x="304800" y="5982789"/>
            <a:ext cx="2768742" cy="3907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78AEF2FE-9479-40A9-8655-C5DA5192A594}"/>
              </a:ext>
            </a:extLst>
          </p:cNvPr>
          <p:cNvSpPr txBox="1"/>
          <p:nvPr/>
        </p:nvSpPr>
        <p:spPr>
          <a:xfrm>
            <a:off x="4469455" y="3972715"/>
            <a:ext cx="4002026"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「見た目」グループから「次のコスチュームにする」ブロックを利用することで、コスチュームを順番に切り替えることができます。</a:t>
            </a:r>
            <a:endParaRPr kumimoji="1" lang="en-US" altLang="ja-JP" dirty="0"/>
          </a:p>
        </p:txBody>
      </p:sp>
      <p:sp>
        <p:nvSpPr>
          <p:cNvPr id="11" name="正方形/長方形 10">
            <a:extLst>
              <a:ext uri="{FF2B5EF4-FFF2-40B4-BE49-F238E27FC236}">
                <a16:creationId xmlns:a16="http://schemas.microsoft.com/office/drawing/2014/main" id="{0C307418-17F2-4545-9A79-1F492EF95277}"/>
              </a:ext>
            </a:extLst>
          </p:cNvPr>
          <p:cNvSpPr/>
          <p:nvPr/>
        </p:nvSpPr>
        <p:spPr>
          <a:xfrm>
            <a:off x="5111931" y="2067784"/>
            <a:ext cx="2455818" cy="47056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472970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80CBA09-C980-482F-927F-5BF631AFF9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1582" y="2063680"/>
            <a:ext cx="6540836" cy="2730640"/>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31003219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B533A82-1687-4010-BC10-DA1F740A20C0}"/>
              </a:ext>
            </a:extLst>
          </p:cNvPr>
          <p:cNvSpPr txBox="1"/>
          <p:nvPr/>
        </p:nvSpPr>
        <p:spPr>
          <a:xfrm>
            <a:off x="496389" y="310964"/>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音をならしてみよう１</a:t>
            </a:r>
            <a:endParaRPr kumimoji="1" lang="en-US" altLang="ja-JP" sz="2800" dirty="0"/>
          </a:p>
        </p:txBody>
      </p:sp>
      <p:pic>
        <p:nvPicPr>
          <p:cNvPr id="4" name="図 3">
            <a:extLst>
              <a:ext uri="{FF2B5EF4-FFF2-40B4-BE49-F238E27FC236}">
                <a16:creationId xmlns:a16="http://schemas.microsoft.com/office/drawing/2014/main" id="{A2C9BC08-B0C0-448D-AD62-397B96F527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389" y="1159051"/>
            <a:ext cx="2794144" cy="3721291"/>
          </a:xfrm>
          <a:prstGeom prst="rect">
            <a:avLst/>
          </a:prstGeom>
        </p:spPr>
      </p:pic>
      <p:sp>
        <p:nvSpPr>
          <p:cNvPr id="5" name="正方形/長方形 4">
            <a:extLst>
              <a:ext uri="{FF2B5EF4-FFF2-40B4-BE49-F238E27FC236}">
                <a16:creationId xmlns:a16="http://schemas.microsoft.com/office/drawing/2014/main" id="{9369EC63-9FEE-4A77-B9AE-9E9E8965C524}"/>
              </a:ext>
            </a:extLst>
          </p:cNvPr>
          <p:cNvSpPr/>
          <p:nvPr/>
        </p:nvSpPr>
        <p:spPr>
          <a:xfrm>
            <a:off x="496389" y="2029097"/>
            <a:ext cx="1567542" cy="4789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9CA6309D-75DE-4448-9055-0E90CB8CE4E3}"/>
              </a:ext>
            </a:extLst>
          </p:cNvPr>
          <p:cNvSpPr txBox="1"/>
          <p:nvPr/>
        </p:nvSpPr>
        <p:spPr>
          <a:xfrm>
            <a:off x="3852456" y="1265370"/>
            <a:ext cx="4002026" cy="21698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「音」のグループには音をならす方法がたくさん登録されています。</a:t>
            </a:r>
            <a:endParaRPr kumimoji="1" lang="en-US" altLang="ja-JP" dirty="0"/>
          </a:p>
          <a:p>
            <a:pPr>
              <a:lnSpc>
                <a:spcPct val="150000"/>
              </a:lnSpc>
            </a:pPr>
            <a:r>
              <a:rPr kumimoji="1" lang="ja-JP" altLang="en-US" dirty="0"/>
              <a:t>「（</a:t>
            </a:r>
            <a:r>
              <a:rPr kumimoji="1" lang="en-US" altLang="ja-JP" dirty="0"/>
              <a:t>1</a:t>
            </a:r>
            <a:r>
              <a:rPr kumimoji="1" lang="ja-JP" altLang="en-US" dirty="0"/>
              <a:t>）のドラムを（</a:t>
            </a:r>
            <a:r>
              <a:rPr kumimoji="1" lang="en-US" altLang="ja-JP" dirty="0"/>
              <a:t>0.25</a:t>
            </a:r>
            <a:r>
              <a:rPr kumimoji="1" lang="ja-JP" altLang="en-US" dirty="0"/>
              <a:t>）拍鳴らす」の（</a:t>
            </a:r>
            <a:r>
              <a:rPr kumimoji="1" lang="en-US" altLang="ja-JP" dirty="0"/>
              <a:t>1</a:t>
            </a:r>
            <a:r>
              <a:rPr kumimoji="1" lang="ja-JP" altLang="en-US" dirty="0"/>
              <a:t>）をクリックすると音の種類を変更することができます。</a:t>
            </a:r>
            <a:endParaRPr kumimoji="1" lang="en-US" altLang="ja-JP" dirty="0"/>
          </a:p>
        </p:txBody>
      </p:sp>
      <p:pic>
        <p:nvPicPr>
          <p:cNvPr id="8" name="図 7">
            <a:extLst>
              <a:ext uri="{FF2B5EF4-FFF2-40B4-BE49-F238E27FC236}">
                <a16:creationId xmlns:a16="http://schemas.microsoft.com/office/drawing/2014/main" id="{1CABE126-B99F-46D4-9E71-F293C891D7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2091" y="3542211"/>
            <a:ext cx="3124361" cy="3175163"/>
          </a:xfrm>
          <a:prstGeom prst="rect">
            <a:avLst/>
          </a:prstGeom>
        </p:spPr>
      </p:pic>
      <p:sp>
        <p:nvSpPr>
          <p:cNvPr id="9" name="テキスト ボックス 8">
            <a:extLst>
              <a:ext uri="{FF2B5EF4-FFF2-40B4-BE49-F238E27FC236}">
                <a16:creationId xmlns:a16="http://schemas.microsoft.com/office/drawing/2014/main" id="{EBBD41C0-BD27-4516-8742-177ABB637714}"/>
              </a:ext>
            </a:extLst>
          </p:cNvPr>
          <p:cNvSpPr txBox="1"/>
          <p:nvPr/>
        </p:nvSpPr>
        <p:spPr>
          <a:xfrm>
            <a:off x="496389" y="5059680"/>
            <a:ext cx="3124361"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a:t>拍（はく）は手をポンとならす長さです。</a:t>
            </a:r>
          </a:p>
        </p:txBody>
      </p:sp>
    </p:spTree>
    <p:extLst>
      <p:ext uri="{BB962C8B-B14F-4D97-AF65-F5344CB8AC3E}">
        <p14:creationId xmlns:p14="http://schemas.microsoft.com/office/powerpoint/2010/main" val="11570225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3AC1A43-A366-46E3-9842-4E5D9615D85F}"/>
              </a:ext>
            </a:extLst>
          </p:cNvPr>
          <p:cNvSpPr txBox="1"/>
          <p:nvPr/>
        </p:nvSpPr>
        <p:spPr>
          <a:xfrm>
            <a:off x="496389" y="310964"/>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音をならしてみよう２</a:t>
            </a:r>
            <a:endParaRPr kumimoji="1" lang="en-US" altLang="ja-JP" sz="2800" dirty="0"/>
          </a:p>
        </p:txBody>
      </p:sp>
      <p:pic>
        <p:nvPicPr>
          <p:cNvPr id="4" name="図 3">
            <a:extLst>
              <a:ext uri="{FF2B5EF4-FFF2-40B4-BE49-F238E27FC236}">
                <a16:creationId xmlns:a16="http://schemas.microsoft.com/office/drawing/2014/main" id="{F244C62E-A967-4637-8168-BDC2FD7AE3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389" y="1167453"/>
            <a:ext cx="3632387" cy="1562180"/>
          </a:xfrm>
          <a:prstGeom prst="rect">
            <a:avLst/>
          </a:prstGeom>
        </p:spPr>
      </p:pic>
      <p:sp>
        <p:nvSpPr>
          <p:cNvPr id="5" name="テキスト ボックス 4">
            <a:extLst>
              <a:ext uri="{FF2B5EF4-FFF2-40B4-BE49-F238E27FC236}">
                <a16:creationId xmlns:a16="http://schemas.microsoft.com/office/drawing/2014/main" id="{EA2F989A-EA3A-4035-88C6-D391D68E66CB}"/>
              </a:ext>
            </a:extLst>
          </p:cNvPr>
          <p:cNvSpPr txBox="1"/>
          <p:nvPr/>
        </p:nvSpPr>
        <p:spPr>
          <a:xfrm>
            <a:off x="4572000" y="1167453"/>
            <a:ext cx="4002026"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a:t>
            </a:r>
            <a:r>
              <a:rPr kumimoji="1" lang="en-US" altLang="ja-JP" dirty="0"/>
              <a:t>60</a:t>
            </a:r>
            <a:r>
              <a:rPr kumimoji="1" lang="ja-JP" altLang="en-US" dirty="0"/>
              <a:t>）の音符を（</a:t>
            </a:r>
            <a:r>
              <a:rPr kumimoji="1" lang="en-US" altLang="ja-JP" dirty="0"/>
              <a:t>0.5</a:t>
            </a:r>
            <a:r>
              <a:rPr kumimoji="1" lang="ja-JP" altLang="en-US" dirty="0"/>
              <a:t>）拍鳴らす」の（</a:t>
            </a:r>
            <a:r>
              <a:rPr kumimoji="1" lang="en-US" altLang="ja-JP" dirty="0"/>
              <a:t>60</a:t>
            </a:r>
            <a:r>
              <a:rPr kumimoji="1" lang="ja-JP" altLang="en-US" dirty="0"/>
              <a:t>）をクリックするとピアノの鍵盤があらわれます。鍵盤を使って音を確認することができます。</a:t>
            </a:r>
            <a:endParaRPr kumimoji="1" lang="en-US" altLang="ja-JP" dirty="0"/>
          </a:p>
        </p:txBody>
      </p:sp>
      <p:pic>
        <p:nvPicPr>
          <p:cNvPr id="7" name="図 6">
            <a:extLst>
              <a:ext uri="{FF2B5EF4-FFF2-40B4-BE49-F238E27FC236}">
                <a16:creationId xmlns:a16="http://schemas.microsoft.com/office/drawing/2014/main" id="{EC6C540D-505A-4352-AF09-5882A65BEB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389" y="3252023"/>
            <a:ext cx="2565532" cy="876345"/>
          </a:xfrm>
          <a:prstGeom prst="rect">
            <a:avLst/>
          </a:prstGeom>
        </p:spPr>
      </p:pic>
      <p:pic>
        <p:nvPicPr>
          <p:cNvPr id="9" name="図 8">
            <a:extLst>
              <a:ext uri="{FF2B5EF4-FFF2-40B4-BE49-F238E27FC236}">
                <a16:creationId xmlns:a16="http://schemas.microsoft.com/office/drawing/2014/main" id="{7F6223D2-2022-4DF3-90D4-AD9543D834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389" y="4293814"/>
            <a:ext cx="3238666" cy="2171812"/>
          </a:xfrm>
          <a:prstGeom prst="rect">
            <a:avLst/>
          </a:prstGeom>
        </p:spPr>
      </p:pic>
      <p:sp>
        <p:nvSpPr>
          <p:cNvPr id="10" name="矢印: 右 9">
            <a:extLst>
              <a:ext uri="{FF2B5EF4-FFF2-40B4-BE49-F238E27FC236}">
                <a16:creationId xmlns:a16="http://schemas.microsoft.com/office/drawing/2014/main" id="{BFEB78B6-8638-4F44-A624-D08392AB55C9}"/>
              </a:ext>
            </a:extLst>
          </p:cNvPr>
          <p:cNvSpPr/>
          <p:nvPr/>
        </p:nvSpPr>
        <p:spPr>
          <a:xfrm rot="2671479">
            <a:off x="800375" y="3988439"/>
            <a:ext cx="1223466" cy="235131"/>
          </a:xfrm>
          <a:prstGeom prst="right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2D95DACE-F3C5-43E2-8B09-367AB990BAF5}"/>
              </a:ext>
            </a:extLst>
          </p:cNvPr>
          <p:cNvSpPr txBox="1"/>
          <p:nvPr/>
        </p:nvSpPr>
        <p:spPr>
          <a:xfrm>
            <a:off x="4572000" y="3252023"/>
            <a:ext cx="4002026" cy="13388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「楽器を（</a:t>
            </a:r>
            <a:r>
              <a:rPr kumimoji="1" lang="en-US" altLang="ja-JP" dirty="0"/>
              <a:t>1</a:t>
            </a:r>
            <a:r>
              <a:rPr kumimoji="1" lang="ja-JP" altLang="en-US" dirty="0"/>
              <a:t>）にする」の（</a:t>
            </a:r>
            <a:r>
              <a:rPr kumimoji="1" lang="en-US" altLang="ja-JP" dirty="0"/>
              <a:t>1</a:t>
            </a:r>
            <a:r>
              <a:rPr kumimoji="1" lang="ja-JP" altLang="en-US" dirty="0"/>
              <a:t>）をクリックすると楽器の種類を変更することができます。</a:t>
            </a:r>
            <a:endParaRPr kumimoji="1" lang="en-US" altLang="ja-JP" dirty="0"/>
          </a:p>
        </p:txBody>
      </p:sp>
      <p:sp>
        <p:nvSpPr>
          <p:cNvPr id="13" name="テキスト ボックス 12">
            <a:extLst>
              <a:ext uri="{FF2B5EF4-FFF2-40B4-BE49-F238E27FC236}">
                <a16:creationId xmlns:a16="http://schemas.microsoft.com/office/drawing/2014/main" id="{4E88508A-1C3D-4A87-8E92-B48774290FAA}"/>
              </a:ext>
            </a:extLst>
          </p:cNvPr>
          <p:cNvSpPr txBox="1"/>
          <p:nvPr/>
        </p:nvSpPr>
        <p:spPr>
          <a:xfrm>
            <a:off x="4572000" y="5703105"/>
            <a:ext cx="4002026" cy="40011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kumimoji="1" lang="ja-JP" altLang="en-US" sz="2000" dirty="0"/>
              <a:t>いろいろな音を試してみましょう</a:t>
            </a:r>
          </a:p>
        </p:txBody>
      </p:sp>
    </p:spTree>
    <p:extLst>
      <p:ext uri="{BB962C8B-B14F-4D97-AF65-F5344CB8AC3E}">
        <p14:creationId xmlns:p14="http://schemas.microsoft.com/office/powerpoint/2010/main" val="23982389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A61F256-0C88-4407-B349-54003893D0B9}"/>
              </a:ext>
            </a:extLst>
          </p:cNvPr>
          <p:cNvSpPr txBox="1"/>
          <p:nvPr/>
        </p:nvSpPr>
        <p:spPr>
          <a:xfrm>
            <a:off x="496389" y="310964"/>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ネコの動きに音をつけてみましょう</a:t>
            </a:r>
            <a:endParaRPr kumimoji="1" lang="en-US" altLang="ja-JP" sz="2800" dirty="0"/>
          </a:p>
        </p:txBody>
      </p:sp>
      <p:pic>
        <p:nvPicPr>
          <p:cNvPr id="4" name="図 3">
            <a:extLst>
              <a:ext uri="{FF2B5EF4-FFF2-40B4-BE49-F238E27FC236}">
                <a16:creationId xmlns:a16="http://schemas.microsoft.com/office/drawing/2014/main" id="{FCB9501F-9931-4160-802C-E89D01488D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663" y="1326348"/>
            <a:ext cx="2971953" cy="2933851"/>
          </a:xfrm>
          <a:prstGeom prst="rect">
            <a:avLst/>
          </a:prstGeom>
        </p:spPr>
      </p:pic>
      <p:sp>
        <p:nvSpPr>
          <p:cNvPr id="7" name="テキスト ボックス 6">
            <a:extLst>
              <a:ext uri="{FF2B5EF4-FFF2-40B4-BE49-F238E27FC236}">
                <a16:creationId xmlns:a16="http://schemas.microsoft.com/office/drawing/2014/main" id="{8054550E-07DA-4DAF-83B3-230F23EEDDB8}"/>
              </a:ext>
            </a:extLst>
          </p:cNvPr>
          <p:cNvSpPr txBox="1"/>
          <p:nvPr/>
        </p:nvSpPr>
        <p:spPr>
          <a:xfrm>
            <a:off x="4423954" y="1326348"/>
            <a:ext cx="4002026" cy="171450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音のブロックをネコの動きの中に入れることで、ネコが動くたびにドラムの音をならすことができるようになります。</a:t>
            </a:r>
            <a:endParaRPr kumimoji="1" lang="en-US" altLang="ja-JP" dirty="0"/>
          </a:p>
        </p:txBody>
      </p:sp>
      <p:sp>
        <p:nvSpPr>
          <p:cNvPr id="8" name="テキスト ボックス 7">
            <a:extLst>
              <a:ext uri="{FF2B5EF4-FFF2-40B4-BE49-F238E27FC236}">
                <a16:creationId xmlns:a16="http://schemas.microsoft.com/office/drawing/2014/main" id="{AFFECDF4-DB9F-46C7-A28B-602FFCB73E8C}"/>
              </a:ext>
            </a:extLst>
          </p:cNvPr>
          <p:cNvSpPr txBox="1"/>
          <p:nvPr/>
        </p:nvSpPr>
        <p:spPr>
          <a:xfrm>
            <a:off x="661851" y="4849665"/>
            <a:ext cx="7985759" cy="40011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kumimoji="1" lang="ja-JP" altLang="en-US" sz="2000" dirty="0"/>
              <a:t>いろいろな音のならし方に挑戦してみましょう</a:t>
            </a:r>
          </a:p>
        </p:txBody>
      </p:sp>
    </p:spTree>
    <p:extLst>
      <p:ext uri="{BB962C8B-B14F-4D97-AF65-F5344CB8AC3E}">
        <p14:creationId xmlns:p14="http://schemas.microsoft.com/office/powerpoint/2010/main" val="38881567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484E32E9-E172-456D-A0DA-246026F82D67}"/>
              </a:ext>
            </a:extLst>
          </p:cNvPr>
          <p:cNvSpPr/>
          <p:nvPr/>
        </p:nvSpPr>
        <p:spPr>
          <a:xfrm>
            <a:off x="1723937" y="2032233"/>
            <a:ext cx="5696125" cy="292775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sz="11500" dirty="0"/>
              <a:t>第</a:t>
            </a:r>
            <a:r>
              <a:rPr kumimoji="1" lang="en-US" altLang="ja-JP" sz="11500" dirty="0"/>
              <a:t>4</a:t>
            </a:r>
            <a:r>
              <a:rPr kumimoji="1" lang="ja-JP" altLang="en-US" sz="11500" dirty="0"/>
              <a:t>章</a:t>
            </a:r>
          </a:p>
        </p:txBody>
      </p:sp>
    </p:spTree>
    <p:extLst>
      <p:ext uri="{BB962C8B-B14F-4D97-AF65-F5344CB8AC3E}">
        <p14:creationId xmlns:p14="http://schemas.microsoft.com/office/powerpoint/2010/main" val="15865704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77BA7A3-2396-4ED9-B929-40A1FB5C2152}"/>
              </a:ext>
            </a:extLst>
          </p:cNvPr>
          <p:cNvSpPr txBox="1"/>
          <p:nvPr/>
        </p:nvSpPr>
        <p:spPr>
          <a:xfrm>
            <a:off x="496389" y="310964"/>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実行ボタンと停止ボタン</a:t>
            </a:r>
            <a:endParaRPr kumimoji="1" lang="en-US" altLang="ja-JP" sz="2800" dirty="0"/>
          </a:p>
        </p:txBody>
      </p:sp>
      <p:pic>
        <p:nvPicPr>
          <p:cNvPr id="4" name="図 3">
            <a:extLst>
              <a:ext uri="{FF2B5EF4-FFF2-40B4-BE49-F238E27FC236}">
                <a16:creationId xmlns:a16="http://schemas.microsoft.com/office/drawing/2014/main" id="{EE14F30D-4991-4B63-AC74-7A5F0552BB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162" y="1389803"/>
            <a:ext cx="1267002" cy="438211"/>
          </a:xfrm>
          <a:prstGeom prst="rect">
            <a:avLst/>
          </a:prstGeom>
        </p:spPr>
      </p:pic>
      <p:sp>
        <p:nvSpPr>
          <p:cNvPr id="5" name="吹き出し: 四角形 4">
            <a:extLst>
              <a:ext uri="{FF2B5EF4-FFF2-40B4-BE49-F238E27FC236}">
                <a16:creationId xmlns:a16="http://schemas.microsoft.com/office/drawing/2014/main" id="{330B9314-86A5-494B-ADAA-7B88257BF9F7}"/>
              </a:ext>
            </a:extLst>
          </p:cNvPr>
          <p:cNvSpPr/>
          <p:nvPr/>
        </p:nvSpPr>
        <p:spPr>
          <a:xfrm>
            <a:off x="1724297" y="2460957"/>
            <a:ext cx="1593669" cy="804757"/>
          </a:xfrm>
          <a:prstGeom prst="wedgeRectCallout">
            <a:avLst>
              <a:gd name="adj1" fmla="val -64841"/>
              <a:gd name="adj2" fmla="val -14207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800" dirty="0"/>
              <a:t>実行</a:t>
            </a:r>
          </a:p>
        </p:txBody>
      </p:sp>
      <p:sp>
        <p:nvSpPr>
          <p:cNvPr id="6" name="吹き出し: 四角形 5">
            <a:extLst>
              <a:ext uri="{FF2B5EF4-FFF2-40B4-BE49-F238E27FC236}">
                <a16:creationId xmlns:a16="http://schemas.microsoft.com/office/drawing/2014/main" id="{B29A89E1-A92B-4010-8AC9-98E54C638D01}"/>
              </a:ext>
            </a:extLst>
          </p:cNvPr>
          <p:cNvSpPr/>
          <p:nvPr/>
        </p:nvSpPr>
        <p:spPr>
          <a:xfrm>
            <a:off x="3790502" y="1498700"/>
            <a:ext cx="1624148" cy="853360"/>
          </a:xfrm>
          <a:prstGeom prst="wedgeRectCallout">
            <a:avLst>
              <a:gd name="adj1" fmla="val -161016"/>
              <a:gd name="adj2" fmla="val -32622"/>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a:t>停止</a:t>
            </a:r>
          </a:p>
        </p:txBody>
      </p:sp>
      <p:sp>
        <p:nvSpPr>
          <p:cNvPr id="7" name="テキスト ボックス 6">
            <a:extLst>
              <a:ext uri="{FF2B5EF4-FFF2-40B4-BE49-F238E27FC236}">
                <a16:creationId xmlns:a16="http://schemas.microsoft.com/office/drawing/2014/main" id="{AFCCC2B8-FCB6-4481-AAD0-0E842BDB28F8}"/>
              </a:ext>
            </a:extLst>
          </p:cNvPr>
          <p:cNvSpPr txBox="1"/>
          <p:nvPr/>
        </p:nvSpPr>
        <p:spPr>
          <a:xfrm>
            <a:off x="426720" y="3454787"/>
            <a:ext cx="8151222"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ネコなどのキャラクタが動く「ステージ」の右上には緑色の旗のボタンである「実行ボタン」と赤い丸のボタンである「停止ボタン」があります。</a:t>
            </a:r>
            <a:endParaRPr kumimoji="1" lang="en-US" altLang="ja-JP" dirty="0"/>
          </a:p>
          <a:p>
            <a:pPr>
              <a:lnSpc>
                <a:spcPct val="150000"/>
              </a:lnSpc>
            </a:pPr>
            <a:r>
              <a:rPr kumimoji="1" lang="ja-JP" altLang="en-US" dirty="0"/>
              <a:t>このボタンでゲームの開始と終了でできるようになるとよりゲームらしくなります。</a:t>
            </a:r>
            <a:endParaRPr kumimoji="1" lang="en-US" altLang="ja-JP" dirty="0"/>
          </a:p>
        </p:txBody>
      </p:sp>
    </p:spTree>
    <p:extLst>
      <p:ext uri="{BB962C8B-B14F-4D97-AF65-F5344CB8AC3E}">
        <p14:creationId xmlns:p14="http://schemas.microsoft.com/office/powerpoint/2010/main" val="38373250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E09C01C-ED95-4836-BF06-11511A281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718" y="1232713"/>
            <a:ext cx="2076740" cy="3715268"/>
          </a:xfrm>
          <a:prstGeom prst="rect">
            <a:avLst/>
          </a:prstGeom>
        </p:spPr>
      </p:pic>
      <p:sp>
        <p:nvSpPr>
          <p:cNvPr id="4" name="テキスト ボックス 3">
            <a:extLst>
              <a:ext uri="{FF2B5EF4-FFF2-40B4-BE49-F238E27FC236}">
                <a16:creationId xmlns:a16="http://schemas.microsoft.com/office/drawing/2014/main" id="{AD8E37D4-3E4E-466E-99C1-8DAA0157616F}"/>
              </a:ext>
            </a:extLst>
          </p:cNvPr>
          <p:cNvSpPr txBox="1"/>
          <p:nvPr/>
        </p:nvSpPr>
        <p:spPr>
          <a:xfrm>
            <a:off x="496389" y="310964"/>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実行ボタンでネコを動かしてみよう</a:t>
            </a:r>
            <a:endParaRPr kumimoji="1" lang="en-US" altLang="ja-JP" sz="2800" dirty="0"/>
          </a:p>
        </p:txBody>
      </p:sp>
      <p:sp>
        <p:nvSpPr>
          <p:cNvPr id="5" name="正方形/長方形 4">
            <a:extLst>
              <a:ext uri="{FF2B5EF4-FFF2-40B4-BE49-F238E27FC236}">
                <a16:creationId xmlns:a16="http://schemas.microsoft.com/office/drawing/2014/main" id="{069A262A-1CF6-4A22-A99D-FCCB7F9E1CD4}"/>
              </a:ext>
            </a:extLst>
          </p:cNvPr>
          <p:cNvSpPr/>
          <p:nvPr/>
        </p:nvSpPr>
        <p:spPr>
          <a:xfrm>
            <a:off x="496389" y="2587427"/>
            <a:ext cx="2116183" cy="46155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6251D8B9-67AA-4213-BBE9-C1C250C04603}"/>
              </a:ext>
            </a:extLst>
          </p:cNvPr>
          <p:cNvSpPr/>
          <p:nvPr/>
        </p:nvSpPr>
        <p:spPr>
          <a:xfrm>
            <a:off x="1654629" y="1464022"/>
            <a:ext cx="1071155" cy="37446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10A9F6EC-506F-4FB7-9D90-2AC01057E4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9311" y="2426488"/>
            <a:ext cx="2229161" cy="2591162"/>
          </a:xfrm>
          <a:prstGeom prst="rect">
            <a:avLst/>
          </a:prstGeom>
        </p:spPr>
      </p:pic>
      <p:sp>
        <p:nvSpPr>
          <p:cNvPr id="9" name="矢印: 右 8">
            <a:extLst>
              <a:ext uri="{FF2B5EF4-FFF2-40B4-BE49-F238E27FC236}">
                <a16:creationId xmlns:a16="http://schemas.microsoft.com/office/drawing/2014/main" id="{2303018F-64A4-47F4-BD24-AF24055A99B6}"/>
              </a:ext>
            </a:extLst>
          </p:cNvPr>
          <p:cNvSpPr/>
          <p:nvPr/>
        </p:nvSpPr>
        <p:spPr>
          <a:xfrm>
            <a:off x="2287152" y="2630970"/>
            <a:ext cx="1071155" cy="374468"/>
          </a:xfrm>
          <a:prstGeom prst="right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0AE33641-4A90-4600-B1B4-5F634999FDEB}"/>
              </a:ext>
            </a:extLst>
          </p:cNvPr>
          <p:cNvSpPr txBox="1"/>
          <p:nvPr/>
        </p:nvSpPr>
        <p:spPr>
          <a:xfrm>
            <a:off x="5660571" y="1232712"/>
            <a:ext cx="3317966" cy="38318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「イベント」グループの「（緑色の旗）がクリックされたとき」のブロックを使うと、実行ボタンをクリックしたときにプログラムを実行することができます。</a:t>
            </a:r>
            <a:endParaRPr kumimoji="1" lang="en-US" altLang="ja-JP" dirty="0"/>
          </a:p>
          <a:p>
            <a:pPr>
              <a:lnSpc>
                <a:spcPct val="150000"/>
              </a:lnSpc>
            </a:pPr>
            <a:r>
              <a:rPr kumimoji="1" lang="ja-JP" altLang="en-US" dirty="0"/>
              <a:t>このブロックはプログラムの先頭にしか置けないような形をしています。</a:t>
            </a:r>
            <a:endParaRPr kumimoji="1" lang="en-US" altLang="ja-JP" dirty="0"/>
          </a:p>
        </p:txBody>
      </p:sp>
    </p:spTree>
    <p:extLst>
      <p:ext uri="{BB962C8B-B14F-4D97-AF65-F5344CB8AC3E}">
        <p14:creationId xmlns:p14="http://schemas.microsoft.com/office/powerpoint/2010/main" val="33845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8A53B76-9C3B-454F-A554-225D08788A68}"/>
              </a:ext>
            </a:extLst>
          </p:cNvPr>
          <p:cNvSpPr txBox="1"/>
          <p:nvPr/>
        </p:nvSpPr>
        <p:spPr>
          <a:xfrm>
            <a:off x="427838" y="436228"/>
            <a:ext cx="8548382" cy="21698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en-US" altLang="ja-JP" dirty="0"/>
              <a:t>【</a:t>
            </a:r>
            <a:r>
              <a:rPr kumimoji="1" lang="ja-JP" altLang="en-US" dirty="0"/>
              <a:t>先生向けメモ</a:t>
            </a:r>
            <a:r>
              <a:rPr kumimoji="1" lang="en-US" altLang="ja-JP" dirty="0"/>
              <a:t>】</a:t>
            </a:r>
          </a:p>
          <a:p>
            <a:pPr marL="342900" indent="-342900">
              <a:lnSpc>
                <a:spcPct val="150000"/>
              </a:lnSpc>
              <a:buFont typeface="+mj-lt"/>
              <a:buAutoNum type="arabicPeriod"/>
            </a:pPr>
            <a:r>
              <a:rPr kumimoji="1" lang="ja-JP" altLang="en-US" dirty="0"/>
              <a:t>ブラウザを起動してスクラッチを始める場合は（その</a:t>
            </a:r>
            <a:r>
              <a:rPr kumimoji="1" lang="en-US" altLang="ja-JP" dirty="0"/>
              <a:t>1</a:t>
            </a:r>
            <a:r>
              <a:rPr kumimoji="1" lang="ja-JP" altLang="en-US" dirty="0"/>
              <a:t>）を参照してください。</a:t>
            </a:r>
            <a:endParaRPr kumimoji="1" lang="en-US" altLang="ja-JP" dirty="0"/>
          </a:p>
          <a:p>
            <a:pPr marL="342900" indent="-342900">
              <a:lnSpc>
                <a:spcPct val="150000"/>
              </a:lnSpc>
              <a:buFont typeface="+mj-lt"/>
              <a:buAutoNum type="arabicPeriod"/>
            </a:pPr>
            <a:r>
              <a:rPr kumimoji="1" lang="ja-JP" altLang="en-US" dirty="0"/>
              <a:t>スクラッチのリンクをディスクトップに登録している場合は（その</a:t>
            </a:r>
            <a:r>
              <a:rPr kumimoji="1" lang="en-US" altLang="ja-JP" dirty="0"/>
              <a:t>2</a:t>
            </a:r>
            <a:r>
              <a:rPr kumimoji="1" lang="ja-JP" altLang="en-US" dirty="0"/>
              <a:t>）を参照してください。</a:t>
            </a:r>
            <a:endParaRPr kumimoji="1" lang="en-US" altLang="ja-JP" dirty="0"/>
          </a:p>
          <a:p>
            <a:pPr marL="342900" indent="-342900">
              <a:lnSpc>
                <a:spcPct val="150000"/>
              </a:lnSpc>
              <a:buFont typeface="+mj-lt"/>
              <a:buAutoNum type="arabicPeriod"/>
            </a:pPr>
            <a:r>
              <a:rPr kumimoji="1" lang="ja-JP" altLang="en-US" dirty="0"/>
              <a:t>オフラインのスクラッチを利用する場合は（その３）を参照してください。</a:t>
            </a:r>
            <a:endParaRPr kumimoji="1" lang="en-US" altLang="ja-JP" dirty="0"/>
          </a:p>
        </p:txBody>
      </p:sp>
    </p:spTree>
    <p:extLst>
      <p:ext uri="{BB962C8B-B14F-4D97-AF65-F5344CB8AC3E}">
        <p14:creationId xmlns:p14="http://schemas.microsoft.com/office/powerpoint/2010/main" val="31023293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5790FB3-450E-48EE-A5C6-692D112A3436}"/>
              </a:ext>
            </a:extLst>
          </p:cNvPr>
          <p:cNvSpPr txBox="1"/>
          <p:nvPr/>
        </p:nvSpPr>
        <p:spPr>
          <a:xfrm>
            <a:off x="496389" y="267421"/>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発表モードを利用してみよう</a:t>
            </a:r>
            <a:endParaRPr kumimoji="1" lang="en-US" altLang="ja-JP" sz="2800" dirty="0"/>
          </a:p>
        </p:txBody>
      </p:sp>
      <p:pic>
        <p:nvPicPr>
          <p:cNvPr id="4" name="図 3">
            <a:extLst>
              <a:ext uri="{FF2B5EF4-FFF2-40B4-BE49-F238E27FC236}">
                <a16:creationId xmlns:a16="http://schemas.microsoft.com/office/drawing/2014/main" id="{AAA8D1FF-DF73-471C-B716-43DEE534BF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388" y="1107172"/>
            <a:ext cx="552527" cy="533474"/>
          </a:xfrm>
          <a:prstGeom prst="rect">
            <a:avLst/>
          </a:prstGeom>
        </p:spPr>
        <p:style>
          <a:lnRef idx="2">
            <a:schemeClr val="accent2"/>
          </a:lnRef>
          <a:fillRef idx="1">
            <a:schemeClr val="lt1"/>
          </a:fillRef>
          <a:effectRef idx="0">
            <a:schemeClr val="accent2"/>
          </a:effectRef>
          <a:fontRef idx="minor">
            <a:schemeClr val="dk1"/>
          </a:fontRef>
        </p:style>
      </p:pic>
      <p:pic>
        <p:nvPicPr>
          <p:cNvPr id="6" name="図 5">
            <a:extLst>
              <a:ext uri="{FF2B5EF4-FFF2-40B4-BE49-F238E27FC236}">
                <a16:creationId xmlns:a16="http://schemas.microsoft.com/office/drawing/2014/main" id="{345B5E31-2E2D-4AAB-AAD8-A7370748C5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1334" y="2638697"/>
            <a:ext cx="5064916" cy="4024449"/>
          </a:xfrm>
          <a:prstGeom prst="rect">
            <a:avLst/>
          </a:prstGeom>
        </p:spPr>
      </p:pic>
      <p:sp>
        <p:nvSpPr>
          <p:cNvPr id="7" name="テキスト ボックス 6">
            <a:extLst>
              <a:ext uri="{FF2B5EF4-FFF2-40B4-BE49-F238E27FC236}">
                <a16:creationId xmlns:a16="http://schemas.microsoft.com/office/drawing/2014/main" id="{D669B2C4-2913-417C-9860-34D502D214EE}"/>
              </a:ext>
            </a:extLst>
          </p:cNvPr>
          <p:cNvSpPr txBox="1"/>
          <p:nvPr/>
        </p:nvSpPr>
        <p:spPr>
          <a:xfrm>
            <a:off x="2046513" y="1147515"/>
            <a:ext cx="6601098" cy="13388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ステージの左上にあるボタンをクリックすると、画面が発表モードに切り替わります。他の人にゲームなどをやってもらうときは発表モードで楽しんでもらいましょう。</a:t>
            </a:r>
            <a:endParaRPr kumimoji="1" lang="en-US" altLang="ja-JP" dirty="0"/>
          </a:p>
        </p:txBody>
      </p:sp>
    </p:spTree>
    <p:extLst>
      <p:ext uri="{BB962C8B-B14F-4D97-AF65-F5344CB8AC3E}">
        <p14:creationId xmlns:p14="http://schemas.microsoft.com/office/powerpoint/2010/main" val="25475858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591E40C-6A22-46AE-83D8-6C56552F15BE}"/>
              </a:ext>
            </a:extLst>
          </p:cNvPr>
          <p:cNvSpPr txBox="1"/>
          <p:nvPr/>
        </p:nvSpPr>
        <p:spPr>
          <a:xfrm>
            <a:off x="496389" y="267421"/>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プログラムに名前を付けて保存しよう</a:t>
            </a:r>
            <a:endParaRPr kumimoji="1" lang="en-US" altLang="ja-JP" sz="2800" dirty="0"/>
          </a:p>
        </p:txBody>
      </p:sp>
      <p:pic>
        <p:nvPicPr>
          <p:cNvPr id="4" name="図 3">
            <a:extLst>
              <a:ext uri="{FF2B5EF4-FFF2-40B4-BE49-F238E27FC236}">
                <a16:creationId xmlns:a16="http://schemas.microsoft.com/office/drawing/2014/main" id="{07F93607-AA58-47B5-8397-A006C53D15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6447" y="1202016"/>
            <a:ext cx="1467055" cy="438211"/>
          </a:xfrm>
          <a:prstGeom prst="rect">
            <a:avLst/>
          </a:prstGeom>
        </p:spPr>
      </p:pic>
      <p:pic>
        <p:nvPicPr>
          <p:cNvPr id="6" name="図 5">
            <a:extLst>
              <a:ext uri="{FF2B5EF4-FFF2-40B4-BE49-F238E27FC236}">
                <a16:creationId xmlns:a16="http://schemas.microsoft.com/office/drawing/2014/main" id="{C36ED41A-A889-4365-BEE9-ACDFABA77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380" y="1202016"/>
            <a:ext cx="1038370" cy="552527"/>
          </a:xfrm>
          <a:prstGeom prst="rect">
            <a:avLst/>
          </a:prstGeom>
        </p:spPr>
      </p:pic>
      <p:sp>
        <p:nvSpPr>
          <p:cNvPr id="7" name="矢印: 右 6">
            <a:extLst>
              <a:ext uri="{FF2B5EF4-FFF2-40B4-BE49-F238E27FC236}">
                <a16:creationId xmlns:a16="http://schemas.microsoft.com/office/drawing/2014/main" id="{C5E1C2E4-EFE1-4E4D-8835-67EA304C277A}"/>
              </a:ext>
            </a:extLst>
          </p:cNvPr>
          <p:cNvSpPr/>
          <p:nvPr/>
        </p:nvSpPr>
        <p:spPr>
          <a:xfrm>
            <a:off x="1555505" y="1168019"/>
            <a:ext cx="874187" cy="452613"/>
          </a:xfrm>
          <a:prstGeom prst="rightArrow">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FFB981B3-A238-4F3D-8F7E-F62CB1202E58}"/>
              </a:ext>
            </a:extLst>
          </p:cNvPr>
          <p:cNvSpPr txBox="1"/>
          <p:nvPr/>
        </p:nvSpPr>
        <p:spPr>
          <a:xfrm>
            <a:off x="752953" y="1998010"/>
            <a:ext cx="7467938" cy="13388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ステージ左上に「</a:t>
            </a:r>
            <a:r>
              <a:rPr kumimoji="1" lang="en-US" altLang="ja-JP" dirty="0"/>
              <a:t>Untitled</a:t>
            </a:r>
            <a:r>
              <a:rPr kumimoji="1" lang="ja-JP" altLang="en-US" dirty="0"/>
              <a:t>」となっている部分が、作成しているプログラムの名前です。「名前無し（</a:t>
            </a:r>
            <a:r>
              <a:rPr kumimoji="1" lang="en-US" altLang="ja-JP" dirty="0"/>
              <a:t> Untitled</a:t>
            </a:r>
            <a:r>
              <a:rPr kumimoji="1" lang="ja-JP" altLang="en-US" dirty="0"/>
              <a:t>）」となっていますので、「スクラッチキャット」という名前に変更しましょう。</a:t>
            </a:r>
            <a:endParaRPr kumimoji="1" lang="en-US" altLang="ja-JP" dirty="0"/>
          </a:p>
        </p:txBody>
      </p:sp>
      <p:pic>
        <p:nvPicPr>
          <p:cNvPr id="10" name="図 9">
            <a:extLst>
              <a:ext uri="{FF2B5EF4-FFF2-40B4-BE49-F238E27FC236}">
                <a16:creationId xmlns:a16="http://schemas.microsoft.com/office/drawing/2014/main" id="{A25F85FB-784E-4703-B008-B4CC2CE23D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981" y="4217508"/>
            <a:ext cx="2553056" cy="1438476"/>
          </a:xfrm>
          <a:prstGeom prst="rect">
            <a:avLst/>
          </a:prstGeom>
        </p:spPr>
      </p:pic>
      <p:sp>
        <p:nvSpPr>
          <p:cNvPr id="11" name="テキスト ボックス 10">
            <a:extLst>
              <a:ext uri="{FF2B5EF4-FFF2-40B4-BE49-F238E27FC236}">
                <a16:creationId xmlns:a16="http://schemas.microsoft.com/office/drawing/2014/main" id="{62AA984D-BF7A-4E9E-9E01-05A5682299D6}"/>
              </a:ext>
            </a:extLst>
          </p:cNvPr>
          <p:cNvSpPr txBox="1"/>
          <p:nvPr/>
        </p:nvSpPr>
        <p:spPr>
          <a:xfrm>
            <a:off x="3474381" y="3944462"/>
            <a:ext cx="4746510" cy="21698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変更したら、いつでも作業を再開できるようにパソコンにデータを保存しましょう。「ファイル」メニューから「手元のコンピューターにダウンロード」を選択しましょう。</a:t>
            </a:r>
            <a:endParaRPr kumimoji="1" lang="en-US" altLang="ja-JP" dirty="0"/>
          </a:p>
        </p:txBody>
      </p:sp>
      <p:sp>
        <p:nvSpPr>
          <p:cNvPr id="12" name="正方形/長方形 11">
            <a:extLst>
              <a:ext uri="{FF2B5EF4-FFF2-40B4-BE49-F238E27FC236}">
                <a16:creationId xmlns:a16="http://schemas.microsoft.com/office/drawing/2014/main" id="{6897F1C3-C77F-49CD-ACD5-8D37C2BB8274}"/>
              </a:ext>
            </a:extLst>
          </p:cNvPr>
          <p:cNvSpPr/>
          <p:nvPr/>
        </p:nvSpPr>
        <p:spPr>
          <a:xfrm>
            <a:off x="653143" y="4990011"/>
            <a:ext cx="2460894" cy="2351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979588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6F940E1-506F-470F-900E-AC7E7239CC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137" y="4757706"/>
            <a:ext cx="1467055" cy="895475"/>
          </a:xfrm>
          <a:prstGeom prst="rect">
            <a:avLst/>
          </a:prstGeom>
        </p:spPr>
      </p:pic>
      <p:pic>
        <p:nvPicPr>
          <p:cNvPr id="9" name="図 8">
            <a:extLst>
              <a:ext uri="{FF2B5EF4-FFF2-40B4-BE49-F238E27FC236}">
                <a16:creationId xmlns:a16="http://schemas.microsoft.com/office/drawing/2014/main" id="{024FE472-0D7F-4B52-999A-0E075B0F36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429" y="348343"/>
            <a:ext cx="6259258" cy="3965605"/>
          </a:xfrm>
          <a:prstGeom prst="rect">
            <a:avLst/>
          </a:prstGeom>
        </p:spPr>
      </p:pic>
      <p:sp>
        <p:nvSpPr>
          <p:cNvPr id="10" name="正方形/長方形 9">
            <a:extLst>
              <a:ext uri="{FF2B5EF4-FFF2-40B4-BE49-F238E27FC236}">
                <a16:creationId xmlns:a16="http://schemas.microsoft.com/office/drawing/2014/main" id="{DD887C33-588C-4EED-A927-D15E5CA7CEC7}"/>
              </a:ext>
            </a:extLst>
          </p:cNvPr>
          <p:cNvSpPr/>
          <p:nvPr/>
        </p:nvSpPr>
        <p:spPr>
          <a:xfrm>
            <a:off x="322217" y="1149531"/>
            <a:ext cx="1254034" cy="33963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3FBCB3DA-A5E8-442E-B8F6-8238D6896CC1}"/>
              </a:ext>
            </a:extLst>
          </p:cNvPr>
          <p:cNvSpPr txBox="1"/>
          <p:nvPr/>
        </p:nvSpPr>
        <p:spPr>
          <a:xfrm>
            <a:off x="2673191" y="4606313"/>
            <a:ext cx="6259257" cy="13388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「名前を付けて保存」のダイアログボックスが表示されるので、「ディスクトップ」を選択し「保存」ボタンをクリックしましょう。</a:t>
            </a:r>
            <a:endParaRPr kumimoji="1" lang="en-US" altLang="ja-JP" dirty="0"/>
          </a:p>
        </p:txBody>
      </p:sp>
      <p:sp>
        <p:nvSpPr>
          <p:cNvPr id="12" name="吹き出し: 四角形 11">
            <a:extLst>
              <a:ext uri="{FF2B5EF4-FFF2-40B4-BE49-F238E27FC236}">
                <a16:creationId xmlns:a16="http://schemas.microsoft.com/office/drawing/2014/main" id="{819CB3C8-CEA6-4890-A763-87DC80048CA2}"/>
              </a:ext>
            </a:extLst>
          </p:cNvPr>
          <p:cNvSpPr/>
          <p:nvPr/>
        </p:nvSpPr>
        <p:spPr>
          <a:xfrm>
            <a:off x="2063930" y="6165669"/>
            <a:ext cx="1576253" cy="522514"/>
          </a:xfrm>
          <a:prstGeom prst="wedgeRectCallout">
            <a:avLst>
              <a:gd name="adj1" fmla="val -89912"/>
              <a:gd name="adj2" fmla="val -170053"/>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a:t>保存された</a:t>
            </a:r>
            <a:endParaRPr kumimoji="1" lang="en-US" altLang="ja-JP" dirty="0"/>
          </a:p>
          <a:p>
            <a:pPr algn="ctr"/>
            <a:r>
              <a:rPr kumimoji="1" lang="ja-JP" altLang="en-US" dirty="0"/>
              <a:t>ファイル</a:t>
            </a:r>
          </a:p>
        </p:txBody>
      </p:sp>
    </p:spTree>
    <p:extLst>
      <p:ext uri="{BB962C8B-B14F-4D97-AF65-F5344CB8AC3E}">
        <p14:creationId xmlns:p14="http://schemas.microsoft.com/office/powerpoint/2010/main" val="30458788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7C76BFA-B82C-4E09-BEC2-F9F26E48C3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389" y="1193074"/>
            <a:ext cx="5458232" cy="5055326"/>
          </a:xfrm>
          <a:prstGeom prst="rect">
            <a:avLst/>
          </a:prstGeom>
        </p:spPr>
      </p:pic>
      <p:sp>
        <p:nvSpPr>
          <p:cNvPr id="5" name="正方形/長方形 4">
            <a:extLst>
              <a:ext uri="{FF2B5EF4-FFF2-40B4-BE49-F238E27FC236}">
                <a16:creationId xmlns:a16="http://schemas.microsoft.com/office/drawing/2014/main" id="{9F634319-AC81-4336-9169-9F9305826F89}"/>
              </a:ext>
            </a:extLst>
          </p:cNvPr>
          <p:cNvSpPr/>
          <p:nvPr/>
        </p:nvSpPr>
        <p:spPr>
          <a:xfrm>
            <a:off x="383177" y="2682240"/>
            <a:ext cx="1602377" cy="40059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0F095CD5-85F6-43DB-9A21-7DFC2ABDECB8}"/>
              </a:ext>
            </a:extLst>
          </p:cNvPr>
          <p:cNvSpPr txBox="1"/>
          <p:nvPr/>
        </p:nvSpPr>
        <p:spPr>
          <a:xfrm>
            <a:off x="496389" y="424934"/>
            <a:ext cx="1384663"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kumimoji="1" lang="en-US" altLang="ja-JP" dirty="0"/>
              <a:t>Mac</a:t>
            </a:r>
            <a:r>
              <a:rPr kumimoji="1" lang="ja-JP" altLang="en-US" dirty="0"/>
              <a:t>の場合</a:t>
            </a:r>
          </a:p>
        </p:txBody>
      </p:sp>
    </p:spTree>
    <p:extLst>
      <p:ext uri="{BB962C8B-B14F-4D97-AF65-F5344CB8AC3E}">
        <p14:creationId xmlns:p14="http://schemas.microsoft.com/office/powerpoint/2010/main" val="29340552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F695545-A91E-491A-9CDC-708223159578}"/>
              </a:ext>
            </a:extLst>
          </p:cNvPr>
          <p:cNvSpPr txBox="1"/>
          <p:nvPr/>
        </p:nvSpPr>
        <p:spPr>
          <a:xfrm>
            <a:off x="496389" y="267421"/>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再開の方法</a:t>
            </a:r>
            <a:endParaRPr kumimoji="1" lang="en-US" altLang="ja-JP" sz="2800" dirty="0"/>
          </a:p>
        </p:txBody>
      </p:sp>
      <p:pic>
        <p:nvPicPr>
          <p:cNvPr id="3" name="図 2">
            <a:extLst>
              <a:ext uri="{FF2B5EF4-FFF2-40B4-BE49-F238E27FC236}">
                <a16:creationId xmlns:a16="http://schemas.microsoft.com/office/drawing/2014/main" id="{E93D1010-D96D-41F7-84FE-61B7F78A17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389" y="1117257"/>
            <a:ext cx="2553056" cy="1438476"/>
          </a:xfrm>
          <a:prstGeom prst="rect">
            <a:avLst/>
          </a:prstGeom>
        </p:spPr>
      </p:pic>
      <p:sp>
        <p:nvSpPr>
          <p:cNvPr id="4" name="正方形/長方形 3">
            <a:extLst>
              <a:ext uri="{FF2B5EF4-FFF2-40B4-BE49-F238E27FC236}">
                <a16:creationId xmlns:a16="http://schemas.microsoft.com/office/drawing/2014/main" id="{EA7DAE75-2BE9-41D8-97AC-FB5BB444C550}"/>
              </a:ext>
            </a:extLst>
          </p:cNvPr>
          <p:cNvSpPr/>
          <p:nvPr/>
        </p:nvSpPr>
        <p:spPr>
          <a:xfrm>
            <a:off x="588551" y="1654629"/>
            <a:ext cx="2460894" cy="2351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9CB6A6B1-260F-4139-A6D0-77A63CA2B2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3725" y="1056531"/>
            <a:ext cx="5110165" cy="3189499"/>
          </a:xfrm>
          <a:prstGeom prst="rect">
            <a:avLst/>
          </a:prstGeom>
        </p:spPr>
      </p:pic>
      <p:sp>
        <p:nvSpPr>
          <p:cNvPr id="7" name="正方形/長方形 6">
            <a:extLst>
              <a:ext uri="{FF2B5EF4-FFF2-40B4-BE49-F238E27FC236}">
                <a16:creationId xmlns:a16="http://schemas.microsoft.com/office/drawing/2014/main" id="{2F42A9A9-96EA-4F67-A33A-C1FA133A5031}"/>
              </a:ext>
            </a:extLst>
          </p:cNvPr>
          <p:cNvSpPr/>
          <p:nvPr/>
        </p:nvSpPr>
        <p:spPr>
          <a:xfrm>
            <a:off x="4572000" y="1454331"/>
            <a:ext cx="679269" cy="94923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260F66D8-232D-46AF-A3F6-92BED956C7E4}"/>
              </a:ext>
            </a:extLst>
          </p:cNvPr>
          <p:cNvSpPr/>
          <p:nvPr/>
        </p:nvSpPr>
        <p:spPr>
          <a:xfrm>
            <a:off x="7567749" y="3988526"/>
            <a:ext cx="679268" cy="25750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AC4DA475-9B0D-4A75-853D-3E87E574E9C1}"/>
              </a:ext>
            </a:extLst>
          </p:cNvPr>
          <p:cNvSpPr txBox="1"/>
          <p:nvPr/>
        </p:nvSpPr>
        <p:spPr>
          <a:xfrm>
            <a:off x="678928" y="4533957"/>
            <a:ext cx="7785803" cy="13388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「ファイル」メニューから「手元のコンピューターからアップロード」を選択し、保存した「スクラッチキャット</a:t>
            </a:r>
            <a:r>
              <a:rPr kumimoji="1" lang="en-US" altLang="ja-JP" dirty="0"/>
              <a:t>.sb2</a:t>
            </a:r>
            <a:r>
              <a:rPr kumimoji="1" lang="ja-JP" altLang="en-US" dirty="0"/>
              <a:t>」のファイルを選択し「開く」をクリックします。</a:t>
            </a:r>
            <a:endParaRPr kumimoji="1" lang="en-US" altLang="ja-JP" dirty="0"/>
          </a:p>
        </p:txBody>
      </p:sp>
    </p:spTree>
    <p:extLst>
      <p:ext uri="{BB962C8B-B14F-4D97-AF65-F5344CB8AC3E}">
        <p14:creationId xmlns:p14="http://schemas.microsoft.com/office/powerpoint/2010/main" val="22602468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763C047-256E-48B3-8DAE-CA1CDDCFD11E}"/>
              </a:ext>
            </a:extLst>
          </p:cNvPr>
          <p:cNvSpPr txBox="1"/>
          <p:nvPr/>
        </p:nvSpPr>
        <p:spPr>
          <a:xfrm>
            <a:off x="496389" y="424934"/>
            <a:ext cx="1384663"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kumimoji="1" lang="en-US" altLang="ja-JP" dirty="0"/>
              <a:t>Mac</a:t>
            </a:r>
            <a:r>
              <a:rPr kumimoji="1" lang="ja-JP" altLang="en-US" dirty="0"/>
              <a:t>の場合</a:t>
            </a:r>
          </a:p>
        </p:txBody>
      </p:sp>
      <p:pic>
        <p:nvPicPr>
          <p:cNvPr id="4" name="図 3">
            <a:extLst>
              <a:ext uri="{FF2B5EF4-FFF2-40B4-BE49-F238E27FC236}">
                <a16:creationId xmlns:a16="http://schemas.microsoft.com/office/drawing/2014/main" id="{D13A45BA-F5CB-4D83-8114-A7B0E23FE3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389" y="1218159"/>
            <a:ext cx="7922492" cy="4273683"/>
          </a:xfrm>
          <a:prstGeom prst="rect">
            <a:avLst/>
          </a:prstGeom>
        </p:spPr>
      </p:pic>
      <p:sp>
        <p:nvSpPr>
          <p:cNvPr id="5" name="正方形/長方形 4">
            <a:extLst>
              <a:ext uri="{FF2B5EF4-FFF2-40B4-BE49-F238E27FC236}">
                <a16:creationId xmlns:a16="http://schemas.microsoft.com/office/drawing/2014/main" id="{3E89BBF2-9DCD-4283-8434-9437E0DC6F6C}"/>
              </a:ext>
            </a:extLst>
          </p:cNvPr>
          <p:cNvSpPr/>
          <p:nvPr/>
        </p:nvSpPr>
        <p:spPr>
          <a:xfrm>
            <a:off x="2464526" y="1558834"/>
            <a:ext cx="2107474" cy="39188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CD0A0CBB-6C66-4B01-9E32-4677B0C25E48}"/>
              </a:ext>
            </a:extLst>
          </p:cNvPr>
          <p:cNvSpPr/>
          <p:nvPr/>
        </p:nvSpPr>
        <p:spPr>
          <a:xfrm>
            <a:off x="7201989" y="4981303"/>
            <a:ext cx="1114697" cy="51053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991203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484E32E9-E172-456D-A0DA-246026F82D67}"/>
              </a:ext>
            </a:extLst>
          </p:cNvPr>
          <p:cNvSpPr/>
          <p:nvPr/>
        </p:nvSpPr>
        <p:spPr>
          <a:xfrm>
            <a:off x="1723937" y="2032233"/>
            <a:ext cx="5696125" cy="292775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sz="11500" dirty="0"/>
              <a:t>第</a:t>
            </a:r>
            <a:r>
              <a:rPr kumimoji="1" lang="en-US" altLang="ja-JP" sz="11500" dirty="0"/>
              <a:t>5</a:t>
            </a:r>
            <a:r>
              <a:rPr kumimoji="1" lang="ja-JP" altLang="en-US" sz="11500" dirty="0"/>
              <a:t>章</a:t>
            </a:r>
          </a:p>
        </p:txBody>
      </p:sp>
    </p:spTree>
    <p:extLst>
      <p:ext uri="{BB962C8B-B14F-4D97-AF65-F5344CB8AC3E}">
        <p14:creationId xmlns:p14="http://schemas.microsoft.com/office/powerpoint/2010/main" val="9251051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A8BFD64-771F-4C4C-A011-3A53F27221CB}"/>
              </a:ext>
            </a:extLst>
          </p:cNvPr>
          <p:cNvSpPr txBox="1"/>
          <p:nvPr/>
        </p:nvSpPr>
        <p:spPr>
          <a:xfrm>
            <a:off x="496389" y="267421"/>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キーボードのどのキーが押されたか？</a:t>
            </a:r>
            <a:endParaRPr kumimoji="1" lang="en-US" altLang="ja-JP" sz="2800" dirty="0"/>
          </a:p>
        </p:txBody>
      </p:sp>
      <p:pic>
        <p:nvPicPr>
          <p:cNvPr id="4" name="図 3">
            <a:extLst>
              <a:ext uri="{FF2B5EF4-FFF2-40B4-BE49-F238E27FC236}">
                <a16:creationId xmlns:a16="http://schemas.microsoft.com/office/drawing/2014/main" id="{91ACA783-D1DD-46E4-833E-F9F16B9580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389" y="1100141"/>
            <a:ext cx="2095792" cy="3839111"/>
          </a:xfrm>
          <a:prstGeom prst="rect">
            <a:avLst/>
          </a:prstGeom>
        </p:spPr>
      </p:pic>
      <p:sp>
        <p:nvSpPr>
          <p:cNvPr id="5" name="正方形/長方形 4">
            <a:extLst>
              <a:ext uri="{FF2B5EF4-FFF2-40B4-BE49-F238E27FC236}">
                <a16:creationId xmlns:a16="http://schemas.microsoft.com/office/drawing/2014/main" id="{25203C3A-5BCA-4E29-8718-740655C7EB67}"/>
              </a:ext>
            </a:extLst>
          </p:cNvPr>
          <p:cNvSpPr/>
          <p:nvPr/>
        </p:nvSpPr>
        <p:spPr>
          <a:xfrm>
            <a:off x="1419497" y="1706880"/>
            <a:ext cx="1175657" cy="40059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DF222CF2-2027-4958-8688-25A6A7C3146D}"/>
              </a:ext>
            </a:extLst>
          </p:cNvPr>
          <p:cNvSpPr/>
          <p:nvPr/>
        </p:nvSpPr>
        <p:spPr>
          <a:xfrm>
            <a:off x="496389" y="4275909"/>
            <a:ext cx="1985554" cy="38317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2C1FD8AA-4DC4-47BD-94C8-DC9440C6CE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9160" y="1156423"/>
            <a:ext cx="1743233" cy="1127974"/>
          </a:xfrm>
          <a:prstGeom prst="rect">
            <a:avLst/>
          </a:prstGeom>
        </p:spPr>
      </p:pic>
      <p:pic>
        <p:nvPicPr>
          <p:cNvPr id="10" name="図 9">
            <a:extLst>
              <a:ext uri="{FF2B5EF4-FFF2-40B4-BE49-F238E27FC236}">
                <a16:creationId xmlns:a16="http://schemas.microsoft.com/office/drawing/2014/main" id="{8A11764B-A1CB-4AC0-A887-E704D9A05E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1201" y="2597478"/>
            <a:ext cx="3302383" cy="1127974"/>
          </a:xfrm>
          <a:prstGeom prst="rect">
            <a:avLst/>
          </a:prstGeom>
        </p:spPr>
      </p:pic>
      <p:sp>
        <p:nvSpPr>
          <p:cNvPr id="11" name="矢印: 右 10">
            <a:extLst>
              <a:ext uri="{FF2B5EF4-FFF2-40B4-BE49-F238E27FC236}">
                <a16:creationId xmlns:a16="http://schemas.microsoft.com/office/drawing/2014/main" id="{F0CE44A1-F7A7-4FC7-A4FB-0764AFD1D979}"/>
              </a:ext>
            </a:extLst>
          </p:cNvPr>
          <p:cNvSpPr/>
          <p:nvPr/>
        </p:nvSpPr>
        <p:spPr>
          <a:xfrm rot="19240741">
            <a:off x="2334709" y="3648455"/>
            <a:ext cx="1337745" cy="287383"/>
          </a:xfrm>
          <a:prstGeom prst="rightArrow">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F0EB3B45-486B-4A6F-92F6-CAFD03938CE8}"/>
              </a:ext>
            </a:extLst>
          </p:cNvPr>
          <p:cNvSpPr txBox="1"/>
          <p:nvPr/>
        </p:nvSpPr>
        <p:spPr>
          <a:xfrm>
            <a:off x="3169160" y="4275909"/>
            <a:ext cx="5295571"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「制御」グループの「もし～なら」と「調べる」グループの「スペースキーが押されたら」を組み合わせて「もしスペースキーがおされたなら」というブロックを作ることができます。</a:t>
            </a:r>
            <a:endParaRPr kumimoji="1" lang="en-US" altLang="ja-JP" dirty="0"/>
          </a:p>
        </p:txBody>
      </p:sp>
    </p:spTree>
    <p:extLst>
      <p:ext uri="{BB962C8B-B14F-4D97-AF65-F5344CB8AC3E}">
        <p14:creationId xmlns:p14="http://schemas.microsoft.com/office/powerpoint/2010/main" val="21955970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3EC33BD-16AB-461E-94E0-00FCCA291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557" y="1213710"/>
            <a:ext cx="3277722" cy="911182"/>
          </a:xfrm>
          <a:prstGeom prst="rect">
            <a:avLst/>
          </a:prstGeom>
        </p:spPr>
      </p:pic>
      <p:pic>
        <p:nvPicPr>
          <p:cNvPr id="5" name="図 4">
            <a:extLst>
              <a:ext uri="{FF2B5EF4-FFF2-40B4-BE49-F238E27FC236}">
                <a16:creationId xmlns:a16="http://schemas.microsoft.com/office/drawing/2014/main" id="{A8DC4C19-542B-4A78-ADA0-AB7C16502B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679" y="3175149"/>
            <a:ext cx="3185873" cy="1099885"/>
          </a:xfrm>
          <a:prstGeom prst="rect">
            <a:avLst/>
          </a:prstGeom>
        </p:spPr>
      </p:pic>
      <p:sp>
        <p:nvSpPr>
          <p:cNvPr id="6" name="矢印: 下 5">
            <a:extLst>
              <a:ext uri="{FF2B5EF4-FFF2-40B4-BE49-F238E27FC236}">
                <a16:creationId xmlns:a16="http://schemas.microsoft.com/office/drawing/2014/main" id="{D860340F-C2E1-43E9-8077-2E7287CFA90F}"/>
              </a:ext>
            </a:extLst>
          </p:cNvPr>
          <p:cNvSpPr/>
          <p:nvPr/>
        </p:nvSpPr>
        <p:spPr>
          <a:xfrm>
            <a:off x="1793967" y="2394858"/>
            <a:ext cx="888274" cy="531223"/>
          </a:xfrm>
          <a:prstGeom prst="downArrow">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626B9091-FF3C-48A8-B891-3D02E61EC7A1}"/>
              </a:ext>
            </a:extLst>
          </p:cNvPr>
          <p:cNvSpPr txBox="1"/>
          <p:nvPr/>
        </p:nvSpPr>
        <p:spPr>
          <a:xfrm>
            <a:off x="4471854" y="1213710"/>
            <a:ext cx="3805645" cy="30008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このようにすると「もしスペースキーが押されたなら、</a:t>
            </a:r>
            <a:r>
              <a:rPr kumimoji="1" lang="en-US" altLang="ja-JP" dirty="0"/>
              <a:t>60</a:t>
            </a:r>
            <a:r>
              <a:rPr kumimoji="1" lang="ja-JP" altLang="en-US" dirty="0"/>
              <a:t>の音符を</a:t>
            </a:r>
            <a:r>
              <a:rPr kumimoji="1" lang="en-US" altLang="ja-JP" dirty="0"/>
              <a:t>0.5</a:t>
            </a:r>
            <a:r>
              <a:rPr kumimoji="1" lang="ja-JP" altLang="en-US" dirty="0"/>
              <a:t>拍鳴らす」という意味なるはずです。</a:t>
            </a:r>
            <a:endParaRPr kumimoji="1" lang="en-US" altLang="ja-JP" dirty="0"/>
          </a:p>
          <a:p>
            <a:pPr>
              <a:lnSpc>
                <a:spcPct val="150000"/>
              </a:lnSpc>
            </a:pPr>
            <a:endParaRPr kumimoji="1" lang="en-US" altLang="ja-JP" dirty="0"/>
          </a:p>
          <a:p>
            <a:pPr>
              <a:lnSpc>
                <a:spcPct val="150000"/>
              </a:lnSpc>
            </a:pPr>
            <a:r>
              <a:rPr kumimoji="1" lang="ja-JP" altLang="en-US" dirty="0"/>
              <a:t>しかし、実行しても音がなりません。なぜだかわかりますか？</a:t>
            </a:r>
            <a:endParaRPr kumimoji="1" lang="en-US" altLang="ja-JP" dirty="0"/>
          </a:p>
        </p:txBody>
      </p:sp>
      <p:sp>
        <p:nvSpPr>
          <p:cNvPr id="8" name="テキスト ボックス 7">
            <a:extLst>
              <a:ext uri="{FF2B5EF4-FFF2-40B4-BE49-F238E27FC236}">
                <a16:creationId xmlns:a16="http://schemas.microsoft.com/office/drawing/2014/main" id="{84966CC5-5F2D-45DD-AEA4-1F7E89BD9757}"/>
              </a:ext>
            </a:extLst>
          </p:cNvPr>
          <p:cNvSpPr txBox="1"/>
          <p:nvPr/>
        </p:nvSpPr>
        <p:spPr>
          <a:xfrm>
            <a:off x="496389" y="267421"/>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キーボードで音を鳴らす</a:t>
            </a:r>
            <a:endParaRPr kumimoji="1" lang="en-US" altLang="ja-JP" sz="2800" dirty="0"/>
          </a:p>
        </p:txBody>
      </p:sp>
    </p:spTree>
    <p:extLst>
      <p:ext uri="{BB962C8B-B14F-4D97-AF65-F5344CB8AC3E}">
        <p14:creationId xmlns:p14="http://schemas.microsoft.com/office/powerpoint/2010/main" val="5026604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D14EED0-4F14-45B0-8DB2-F0822CD4E0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805" y="764750"/>
            <a:ext cx="3444904" cy="1573751"/>
          </a:xfrm>
          <a:prstGeom prst="rect">
            <a:avLst/>
          </a:prstGeom>
        </p:spPr>
      </p:pic>
      <p:sp>
        <p:nvSpPr>
          <p:cNvPr id="4" name="テキスト ボックス 3">
            <a:extLst>
              <a:ext uri="{FF2B5EF4-FFF2-40B4-BE49-F238E27FC236}">
                <a16:creationId xmlns:a16="http://schemas.microsoft.com/office/drawing/2014/main" id="{6EBEDB98-A824-4AAB-891A-CA8EA4807401}"/>
              </a:ext>
            </a:extLst>
          </p:cNvPr>
          <p:cNvSpPr txBox="1"/>
          <p:nvPr/>
        </p:nvSpPr>
        <p:spPr>
          <a:xfrm>
            <a:off x="4397829" y="764750"/>
            <a:ext cx="3980275" cy="38318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実行はスペースキーを押す間もなく一瞬で終わってしまいます。</a:t>
            </a:r>
            <a:endParaRPr kumimoji="1" lang="en-US" altLang="ja-JP" dirty="0"/>
          </a:p>
          <a:p>
            <a:pPr>
              <a:lnSpc>
                <a:spcPct val="150000"/>
              </a:lnSpc>
            </a:pPr>
            <a:r>
              <a:rPr kumimoji="1" lang="ja-JP" altLang="en-US" dirty="0"/>
              <a:t>だから、スペースキーが押されるのをじっと待っているようなプログラムにする必要があります。</a:t>
            </a:r>
            <a:endParaRPr kumimoji="1" lang="en-US" altLang="ja-JP" dirty="0"/>
          </a:p>
          <a:p>
            <a:pPr>
              <a:lnSpc>
                <a:spcPct val="150000"/>
              </a:lnSpc>
            </a:pPr>
            <a:r>
              <a:rPr kumimoji="1" lang="ja-JP" altLang="en-US" dirty="0"/>
              <a:t>そのために、「制御」の「ずっと」のブロックで囲ってあげましょう。するとスペースキーを押すたびに音がなるようになります。</a:t>
            </a:r>
            <a:endParaRPr kumimoji="1" lang="en-US" altLang="ja-JP" dirty="0"/>
          </a:p>
        </p:txBody>
      </p:sp>
    </p:spTree>
    <p:extLst>
      <p:ext uri="{BB962C8B-B14F-4D97-AF65-F5344CB8AC3E}">
        <p14:creationId xmlns:p14="http://schemas.microsoft.com/office/powerpoint/2010/main" val="3714457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1ACEA9E-8A77-474B-B3E6-DD151F3D008C}"/>
              </a:ext>
            </a:extLst>
          </p:cNvPr>
          <p:cNvSpPr txBox="1"/>
          <p:nvPr/>
        </p:nvSpPr>
        <p:spPr>
          <a:xfrm>
            <a:off x="377505" y="285226"/>
            <a:ext cx="8489658" cy="76944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kumimoji="1" lang="ja-JP" altLang="en-US" sz="4400" dirty="0"/>
              <a:t>はじめかた（その</a:t>
            </a:r>
            <a:r>
              <a:rPr kumimoji="1" lang="en-US" altLang="ja-JP" sz="4400" dirty="0"/>
              <a:t>1</a:t>
            </a:r>
            <a:r>
              <a:rPr kumimoji="1" lang="ja-JP" altLang="en-US" sz="4400" dirty="0"/>
              <a:t>）</a:t>
            </a:r>
          </a:p>
        </p:txBody>
      </p:sp>
      <p:pic>
        <p:nvPicPr>
          <p:cNvPr id="3" name="図 2">
            <a:extLst>
              <a:ext uri="{FF2B5EF4-FFF2-40B4-BE49-F238E27FC236}">
                <a16:creationId xmlns:a16="http://schemas.microsoft.com/office/drawing/2014/main" id="{B78E299C-4380-4842-AFD9-FE67E2395F10}"/>
              </a:ext>
            </a:extLst>
          </p:cNvPr>
          <p:cNvPicPr>
            <a:picLocks noChangeAspect="1"/>
          </p:cNvPicPr>
          <p:nvPr/>
        </p:nvPicPr>
        <p:blipFill>
          <a:blip r:embed="rId2"/>
          <a:stretch>
            <a:fillRect/>
          </a:stretch>
        </p:blipFill>
        <p:spPr>
          <a:xfrm>
            <a:off x="1333529" y="2303482"/>
            <a:ext cx="6736360" cy="4269292"/>
          </a:xfrm>
          <a:prstGeom prst="rect">
            <a:avLst/>
          </a:prstGeom>
        </p:spPr>
      </p:pic>
      <p:sp>
        <p:nvSpPr>
          <p:cNvPr id="4" name="テキスト ボックス 3">
            <a:extLst>
              <a:ext uri="{FF2B5EF4-FFF2-40B4-BE49-F238E27FC236}">
                <a16:creationId xmlns:a16="http://schemas.microsoft.com/office/drawing/2014/main" id="{C256AE68-43DE-4428-B092-16EC4DC21B41}"/>
              </a:ext>
            </a:extLst>
          </p:cNvPr>
          <p:cNvSpPr txBox="1"/>
          <p:nvPr/>
        </p:nvSpPr>
        <p:spPr>
          <a:xfrm>
            <a:off x="3254929" y="4672669"/>
            <a:ext cx="92278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en-US" altLang="ja-JP" dirty="0"/>
              <a:t>scratch</a:t>
            </a:r>
            <a:endParaRPr kumimoji="1" lang="ja-JP" altLang="en-US" dirty="0"/>
          </a:p>
        </p:txBody>
      </p:sp>
      <p:sp>
        <p:nvSpPr>
          <p:cNvPr id="5" name="テキスト ボックス 4">
            <a:extLst>
              <a:ext uri="{FF2B5EF4-FFF2-40B4-BE49-F238E27FC236}">
                <a16:creationId xmlns:a16="http://schemas.microsoft.com/office/drawing/2014/main" id="{3D5429ED-26F0-42E3-BCFA-04E64CC94E06}"/>
              </a:ext>
            </a:extLst>
          </p:cNvPr>
          <p:cNvSpPr txBox="1"/>
          <p:nvPr/>
        </p:nvSpPr>
        <p:spPr>
          <a:xfrm>
            <a:off x="520118" y="1442907"/>
            <a:ext cx="811215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a:t>ブラウザ（</a:t>
            </a:r>
            <a:r>
              <a:rPr kumimoji="1" lang="en-US" altLang="ja-JP" dirty="0"/>
              <a:t>Chrome</a:t>
            </a:r>
            <a:r>
              <a:rPr kumimoji="1" lang="ja-JP" altLang="en-US" dirty="0"/>
              <a:t>推奨）を起動し、検索窓に</a:t>
            </a:r>
            <a:r>
              <a:rPr kumimoji="1" lang="en-US" altLang="ja-JP" dirty="0"/>
              <a:t>scratch</a:t>
            </a:r>
            <a:r>
              <a:rPr kumimoji="1" lang="ja-JP" altLang="en-US" dirty="0"/>
              <a:t>と入力し検索しましょう。</a:t>
            </a:r>
          </a:p>
        </p:txBody>
      </p:sp>
    </p:spTree>
    <p:extLst>
      <p:ext uri="{BB962C8B-B14F-4D97-AF65-F5344CB8AC3E}">
        <p14:creationId xmlns:p14="http://schemas.microsoft.com/office/powerpoint/2010/main" val="9112135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72ED05C-BD59-4917-AE4E-1300227373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101" y="1189177"/>
            <a:ext cx="3329925" cy="1510481"/>
          </a:xfrm>
          <a:prstGeom prst="rect">
            <a:avLst/>
          </a:prstGeom>
        </p:spPr>
      </p:pic>
      <p:sp>
        <p:nvSpPr>
          <p:cNvPr id="4" name="テキスト ボックス 3">
            <a:extLst>
              <a:ext uri="{FF2B5EF4-FFF2-40B4-BE49-F238E27FC236}">
                <a16:creationId xmlns:a16="http://schemas.microsoft.com/office/drawing/2014/main" id="{7AFAB274-2C9F-46A6-AD3C-F98EA1F31946}"/>
              </a:ext>
            </a:extLst>
          </p:cNvPr>
          <p:cNvSpPr txBox="1"/>
          <p:nvPr/>
        </p:nvSpPr>
        <p:spPr>
          <a:xfrm>
            <a:off x="4441372" y="1313390"/>
            <a:ext cx="3980275" cy="13388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同じ仕組みで「</a:t>
            </a:r>
            <a:r>
              <a:rPr kumimoji="1" lang="en-US" altLang="ja-JP" dirty="0"/>
              <a:t>10</a:t>
            </a:r>
            <a:r>
              <a:rPr kumimoji="1" lang="ja-JP" altLang="en-US" dirty="0"/>
              <a:t>歩動かす」に変更するとキャラクタを動かすことができます。</a:t>
            </a:r>
            <a:endParaRPr kumimoji="1" lang="en-US" altLang="ja-JP" dirty="0"/>
          </a:p>
        </p:txBody>
      </p:sp>
      <p:pic>
        <p:nvPicPr>
          <p:cNvPr id="6" name="図 5">
            <a:extLst>
              <a:ext uri="{FF2B5EF4-FFF2-40B4-BE49-F238E27FC236}">
                <a16:creationId xmlns:a16="http://schemas.microsoft.com/office/drawing/2014/main" id="{C75C23D6-FF73-4919-B2E3-4299277C4B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821" y="3483726"/>
            <a:ext cx="3410426" cy="1771897"/>
          </a:xfrm>
          <a:prstGeom prst="rect">
            <a:avLst/>
          </a:prstGeom>
        </p:spPr>
      </p:pic>
      <p:sp>
        <p:nvSpPr>
          <p:cNvPr id="9" name="テキスト ボックス 8">
            <a:extLst>
              <a:ext uri="{FF2B5EF4-FFF2-40B4-BE49-F238E27FC236}">
                <a16:creationId xmlns:a16="http://schemas.microsoft.com/office/drawing/2014/main" id="{13C1C475-CA65-45EF-BE76-794B2DE1E38F}"/>
              </a:ext>
            </a:extLst>
          </p:cNvPr>
          <p:cNvSpPr txBox="1"/>
          <p:nvPr/>
        </p:nvSpPr>
        <p:spPr>
          <a:xfrm>
            <a:off x="496389" y="267421"/>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キーボードでキャラクタを動かす</a:t>
            </a:r>
            <a:endParaRPr kumimoji="1" lang="en-US" altLang="ja-JP" sz="2800" dirty="0"/>
          </a:p>
        </p:txBody>
      </p:sp>
    </p:spTree>
    <p:extLst>
      <p:ext uri="{BB962C8B-B14F-4D97-AF65-F5344CB8AC3E}">
        <p14:creationId xmlns:p14="http://schemas.microsoft.com/office/powerpoint/2010/main" val="9895192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81C992A-7A4B-4361-8E48-367632FDB5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144" y="632502"/>
            <a:ext cx="3546923" cy="1779772"/>
          </a:xfrm>
          <a:prstGeom prst="rect">
            <a:avLst/>
          </a:prstGeom>
        </p:spPr>
      </p:pic>
      <p:sp>
        <p:nvSpPr>
          <p:cNvPr id="4" name="テキスト ボックス 3">
            <a:extLst>
              <a:ext uri="{FF2B5EF4-FFF2-40B4-BE49-F238E27FC236}">
                <a16:creationId xmlns:a16="http://schemas.microsoft.com/office/drawing/2014/main" id="{EBE18AFB-DC7C-49FB-B726-6FD9815821EA}"/>
              </a:ext>
            </a:extLst>
          </p:cNvPr>
          <p:cNvSpPr txBox="1"/>
          <p:nvPr/>
        </p:nvSpPr>
        <p:spPr>
          <a:xfrm>
            <a:off x="4397829" y="764750"/>
            <a:ext cx="3980275" cy="38318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スペースキー」の右側にある下向き三角▼をクリックすることでキーボードの種類を変更することができます。「右向き矢印」に変更してみましょう。「→」のキーを押すとキャラクタが右に動き出します。</a:t>
            </a:r>
            <a:endParaRPr kumimoji="1" lang="en-US" altLang="ja-JP" dirty="0"/>
          </a:p>
          <a:p>
            <a:pPr>
              <a:lnSpc>
                <a:spcPct val="150000"/>
              </a:lnSpc>
            </a:pPr>
            <a:r>
              <a:rPr kumimoji="1" lang="ja-JP" altLang="en-US" dirty="0"/>
              <a:t>動いている方向にキャラクタが向くように、「</a:t>
            </a:r>
            <a:r>
              <a:rPr kumimoji="1" lang="en-US" altLang="ja-JP" dirty="0"/>
              <a:t>90</a:t>
            </a:r>
            <a:r>
              <a:rPr kumimoji="1" lang="ja-JP" altLang="en-US" dirty="0"/>
              <a:t>度に向ける」も追加しておきましょう。</a:t>
            </a:r>
            <a:endParaRPr kumimoji="1" lang="en-US" altLang="ja-JP" dirty="0"/>
          </a:p>
        </p:txBody>
      </p:sp>
      <p:pic>
        <p:nvPicPr>
          <p:cNvPr id="6" name="図 5">
            <a:extLst>
              <a:ext uri="{FF2B5EF4-FFF2-40B4-BE49-F238E27FC236}">
                <a16:creationId xmlns:a16="http://schemas.microsoft.com/office/drawing/2014/main" id="{125BF0C5-FF6E-4C1E-94C2-2E3A8F4D9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144" y="3254456"/>
            <a:ext cx="3504437" cy="1857475"/>
          </a:xfrm>
          <a:prstGeom prst="rect">
            <a:avLst/>
          </a:prstGeom>
        </p:spPr>
      </p:pic>
    </p:spTree>
    <p:extLst>
      <p:ext uri="{BB962C8B-B14F-4D97-AF65-F5344CB8AC3E}">
        <p14:creationId xmlns:p14="http://schemas.microsoft.com/office/powerpoint/2010/main" val="730279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0F9D789-449C-4314-80F6-EC490D06B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034" y="71410"/>
            <a:ext cx="3666909" cy="3121314"/>
          </a:xfrm>
          <a:prstGeom prst="rect">
            <a:avLst/>
          </a:prstGeom>
        </p:spPr>
      </p:pic>
      <p:sp>
        <p:nvSpPr>
          <p:cNvPr id="4" name="テキスト ボックス 3">
            <a:extLst>
              <a:ext uri="{FF2B5EF4-FFF2-40B4-BE49-F238E27FC236}">
                <a16:creationId xmlns:a16="http://schemas.microsoft.com/office/drawing/2014/main" id="{BE71AF57-F06E-4436-A1A3-B2B7E72DA223}"/>
              </a:ext>
            </a:extLst>
          </p:cNvPr>
          <p:cNvSpPr txBox="1"/>
          <p:nvPr/>
        </p:nvSpPr>
        <p:spPr>
          <a:xfrm>
            <a:off x="4563434" y="503493"/>
            <a:ext cx="3980275" cy="88351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左の矢印キー「←」で左に動くように修正してみましょう。</a:t>
            </a:r>
            <a:endParaRPr kumimoji="1" lang="en-US" altLang="ja-JP" dirty="0"/>
          </a:p>
        </p:txBody>
      </p:sp>
      <p:pic>
        <p:nvPicPr>
          <p:cNvPr id="6" name="図 5">
            <a:extLst>
              <a:ext uri="{FF2B5EF4-FFF2-40B4-BE49-F238E27FC236}">
                <a16:creationId xmlns:a16="http://schemas.microsoft.com/office/drawing/2014/main" id="{576FFFBF-8060-4296-BC30-4DA5F81D75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291" y="4945715"/>
            <a:ext cx="3860399" cy="1536075"/>
          </a:xfrm>
          <a:prstGeom prst="rect">
            <a:avLst/>
          </a:prstGeom>
        </p:spPr>
      </p:pic>
      <p:sp>
        <p:nvSpPr>
          <p:cNvPr id="9" name="テキスト ボックス 8">
            <a:extLst>
              <a:ext uri="{FF2B5EF4-FFF2-40B4-BE49-F238E27FC236}">
                <a16:creationId xmlns:a16="http://schemas.microsoft.com/office/drawing/2014/main" id="{17347173-E78D-4A4D-9BD0-4E8528BD9179}"/>
              </a:ext>
            </a:extLst>
          </p:cNvPr>
          <p:cNvSpPr txBox="1"/>
          <p:nvPr/>
        </p:nvSpPr>
        <p:spPr>
          <a:xfrm>
            <a:off x="540350" y="3399805"/>
            <a:ext cx="3980275" cy="13388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ブロックは、右クリックをすることで、複製することができます。活用してみましょう。</a:t>
            </a:r>
            <a:endParaRPr kumimoji="1" lang="en-US" altLang="ja-JP" dirty="0"/>
          </a:p>
        </p:txBody>
      </p:sp>
      <p:pic>
        <p:nvPicPr>
          <p:cNvPr id="10" name="図 9">
            <a:extLst>
              <a:ext uri="{FF2B5EF4-FFF2-40B4-BE49-F238E27FC236}">
                <a16:creationId xmlns:a16="http://schemas.microsoft.com/office/drawing/2014/main" id="{22688C45-C388-4B13-A601-8C76730E63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0414" y="4249188"/>
            <a:ext cx="3305636" cy="2105319"/>
          </a:xfrm>
          <a:prstGeom prst="rect">
            <a:avLst/>
          </a:prstGeom>
        </p:spPr>
      </p:pic>
      <p:sp>
        <p:nvSpPr>
          <p:cNvPr id="11" name="矢印: 右 10">
            <a:extLst>
              <a:ext uri="{FF2B5EF4-FFF2-40B4-BE49-F238E27FC236}">
                <a16:creationId xmlns:a16="http://schemas.microsoft.com/office/drawing/2014/main" id="{58CE97B4-9CEF-430F-9961-9AABB1D6E940}"/>
              </a:ext>
            </a:extLst>
          </p:cNvPr>
          <p:cNvSpPr/>
          <p:nvPr/>
        </p:nvSpPr>
        <p:spPr>
          <a:xfrm>
            <a:off x="4611627" y="5102469"/>
            <a:ext cx="657785" cy="967405"/>
          </a:xfrm>
          <a:prstGeom prst="rightArrow">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596669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BB794EB-435A-44FC-9604-7E362A95D4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198" y="341779"/>
            <a:ext cx="2791215" cy="4363059"/>
          </a:xfrm>
          <a:prstGeom prst="rect">
            <a:avLst/>
          </a:prstGeom>
        </p:spPr>
      </p:pic>
      <p:sp>
        <p:nvSpPr>
          <p:cNvPr id="6" name="テキスト ボックス 5">
            <a:extLst>
              <a:ext uri="{FF2B5EF4-FFF2-40B4-BE49-F238E27FC236}">
                <a16:creationId xmlns:a16="http://schemas.microsoft.com/office/drawing/2014/main" id="{8DBF0085-F248-4F2F-A361-D0FF5B403FED}"/>
              </a:ext>
            </a:extLst>
          </p:cNvPr>
          <p:cNvSpPr txBox="1"/>
          <p:nvPr/>
        </p:nvSpPr>
        <p:spPr>
          <a:xfrm>
            <a:off x="3910291" y="341779"/>
            <a:ext cx="3980275" cy="88351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最終的に上下左右のキーでキャラクタを動かせるようにしてみましょう。</a:t>
            </a:r>
            <a:endParaRPr kumimoji="1" lang="en-US" altLang="ja-JP" dirty="0"/>
          </a:p>
        </p:txBody>
      </p:sp>
    </p:spTree>
    <p:extLst>
      <p:ext uri="{BB962C8B-B14F-4D97-AF65-F5344CB8AC3E}">
        <p14:creationId xmlns:p14="http://schemas.microsoft.com/office/powerpoint/2010/main" val="16432411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43A1ABE-C812-4E67-87BD-8F9D1444D4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98" y="1386920"/>
            <a:ext cx="1467055" cy="809738"/>
          </a:xfrm>
          <a:prstGeom prst="rect">
            <a:avLst/>
          </a:prstGeom>
        </p:spPr>
      </p:pic>
      <p:sp>
        <p:nvSpPr>
          <p:cNvPr id="4" name="テキスト ボックス 3">
            <a:extLst>
              <a:ext uri="{FF2B5EF4-FFF2-40B4-BE49-F238E27FC236}">
                <a16:creationId xmlns:a16="http://schemas.microsoft.com/office/drawing/2014/main" id="{73C2759A-6397-4B09-8331-DF1BECA09976}"/>
              </a:ext>
            </a:extLst>
          </p:cNvPr>
          <p:cNvSpPr txBox="1"/>
          <p:nvPr/>
        </p:nvSpPr>
        <p:spPr>
          <a:xfrm>
            <a:off x="496389" y="267421"/>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ブロックをきれいにする（きれいに並べる）</a:t>
            </a:r>
            <a:endParaRPr kumimoji="1" lang="en-US" altLang="ja-JP" sz="2800" dirty="0"/>
          </a:p>
        </p:txBody>
      </p:sp>
      <p:sp>
        <p:nvSpPr>
          <p:cNvPr id="5" name="テキスト ボックス 4">
            <a:extLst>
              <a:ext uri="{FF2B5EF4-FFF2-40B4-BE49-F238E27FC236}">
                <a16:creationId xmlns:a16="http://schemas.microsoft.com/office/drawing/2014/main" id="{01365D63-A04D-4652-BABD-508B81C64E4E}"/>
              </a:ext>
            </a:extLst>
          </p:cNvPr>
          <p:cNvSpPr txBox="1"/>
          <p:nvPr/>
        </p:nvSpPr>
        <p:spPr>
          <a:xfrm>
            <a:off x="2917513" y="1082008"/>
            <a:ext cx="5660430"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ブロックの無いところで右クリックをすると、「きれいにする」というメニューが出てきます。「きれにする」を選択すると、たくさんのブロックをきれいに並べることができます。</a:t>
            </a:r>
            <a:endParaRPr kumimoji="1" lang="en-US" altLang="ja-JP" dirty="0"/>
          </a:p>
        </p:txBody>
      </p:sp>
      <p:pic>
        <p:nvPicPr>
          <p:cNvPr id="7" name="図 6">
            <a:extLst>
              <a:ext uri="{FF2B5EF4-FFF2-40B4-BE49-F238E27FC236}">
                <a16:creationId xmlns:a16="http://schemas.microsoft.com/office/drawing/2014/main" id="{D18AB8F8-F7A1-4AF8-A7DD-2934807638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0838" y="2978332"/>
            <a:ext cx="3951280" cy="3683664"/>
          </a:xfrm>
          <a:prstGeom prst="rect">
            <a:avLst/>
          </a:prstGeom>
        </p:spPr>
      </p:pic>
      <p:sp>
        <p:nvSpPr>
          <p:cNvPr id="8" name="正方形/長方形 7">
            <a:extLst>
              <a:ext uri="{FF2B5EF4-FFF2-40B4-BE49-F238E27FC236}">
                <a16:creationId xmlns:a16="http://schemas.microsoft.com/office/drawing/2014/main" id="{FF186F0F-C5F4-429F-AE1E-9D76012D9807}"/>
              </a:ext>
            </a:extLst>
          </p:cNvPr>
          <p:cNvSpPr/>
          <p:nvPr/>
        </p:nvSpPr>
        <p:spPr>
          <a:xfrm>
            <a:off x="923108" y="1506582"/>
            <a:ext cx="1287729" cy="32221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46736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F28EB78-45A1-4B27-8C7C-DAD6884615E3}"/>
              </a:ext>
            </a:extLst>
          </p:cNvPr>
          <p:cNvPicPr>
            <a:picLocks noChangeAspect="1"/>
          </p:cNvPicPr>
          <p:nvPr/>
        </p:nvPicPr>
        <p:blipFill>
          <a:blip r:embed="rId2"/>
          <a:stretch>
            <a:fillRect/>
          </a:stretch>
        </p:blipFill>
        <p:spPr>
          <a:xfrm>
            <a:off x="822121" y="1578083"/>
            <a:ext cx="7717872" cy="4911373"/>
          </a:xfrm>
          <a:prstGeom prst="rect">
            <a:avLst/>
          </a:prstGeom>
        </p:spPr>
      </p:pic>
      <p:sp>
        <p:nvSpPr>
          <p:cNvPr id="3" name="正方形/長方形 2">
            <a:extLst>
              <a:ext uri="{FF2B5EF4-FFF2-40B4-BE49-F238E27FC236}">
                <a16:creationId xmlns:a16="http://schemas.microsoft.com/office/drawing/2014/main" id="{A43C3B85-6DA2-4197-A6C9-47D867C3C041}"/>
              </a:ext>
            </a:extLst>
          </p:cNvPr>
          <p:cNvSpPr/>
          <p:nvPr/>
        </p:nvSpPr>
        <p:spPr>
          <a:xfrm>
            <a:off x="1786855" y="3187817"/>
            <a:ext cx="2306973" cy="56206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F63D1E49-A5AE-4131-B0E3-EB86BB6A197F}"/>
              </a:ext>
            </a:extLst>
          </p:cNvPr>
          <p:cNvSpPr txBox="1"/>
          <p:nvPr/>
        </p:nvSpPr>
        <p:spPr>
          <a:xfrm>
            <a:off x="515923" y="368544"/>
            <a:ext cx="811215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a:t>「</a:t>
            </a:r>
            <a:r>
              <a:rPr kumimoji="1" lang="en-US" altLang="ja-JP" dirty="0"/>
              <a:t>Scratch – Imagine, Program, Share</a:t>
            </a:r>
            <a:r>
              <a:rPr kumimoji="1" lang="ja-JP" altLang="en-US" dirty="0"/>
              <a:t>」のリンクをクリックしましょう。</a:t>
            </a:r>
          </a:p>
        </p:txBody>
      </p:sp>
    </p:spTree>
    <p:extLst>
      <p:ext uri="{BB962C8B-B14F-4D97-AF65-F5344CB8AC3E}">
        <p14:creationId xmlns:p14="http://schemas.microsoft.com/office/powerpoint/2010/main" val="85095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D7D1C95-D885-433B-B657-C85E19820F94}"/>
              </a:ext>
            </a:extLst>
          </p:cNvPr>
          <p:cNvPicPr>
            <a:picLocks noChangeAspect="1"/>
          </p:cNvPicPr>
          <p:nvPr/>
        </p:nvPicPr>
        <p:blipFill>
          <a:blip r:embed="rId2"/>
          <a:stretch>
            <a:fillRect/>
          </a:stretch>
        </p:blipFill>
        <p:spPr>
          <a:xfrm>
            <a:off x="738231" y="1280433"/>
            <a:ext cx="7969541" cy="5079203"/>
          </a:xfrm>
          <a:prstGeom prst="rect">
            <a:avLst/>
          </a:prstGeom>
        </p:spPr>
      </p:pic>
      <p:sp>
        <p:nvSpPr>
          <p:cNvPr id="3" name="正方形/長方形 2">
            <a:extLst>
              <a:ext uri="{FF2B5EF4-FFF2-40B4-BE49-F238E27FC236}">
                <a16:creationId xmlns:a16="http://schemas.microsoft.com/office/drawing/2014/main" id="{1D1A7FCC-C9DC-43F5-A01D-22661F1D83F6}"/>
              </a:ext>
            </a:extLst>
          </p:cNvPr>
          <p:cNvSpPr/>
          <p:nvPr/>
        </p:nvSpPr>
        <p:spPr>
          <a:xfrm>
            <a:off x="1459684" y="5108895"/>
            <a:ext cx="1224793" cy="9982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1552B3C7-0633-4B41-82EF-FD2F6762C928}"/>
              </a:ext>
            </a:extLst>
          </p:cNvPr>
          <p:cNvSpPr txBox="1"/>
          <p:nvPr/>
        </p:nvSpPr>
        <p:spPr>
          <a:xfrm>
            <a:off x="515923" y="368544"/>
            <a:ext cx="811215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a:t>「やってみる」をクリックしましょう。</a:t>
            </a:r>
          </a:p>
        </p:txBody>
      </p:sp>
    </p:spTree>
    <p:extLst>
      <p:ext uri="{BB962C8B-B14F-4D97-AF65-F5344CB8AC3E}">
        <p14:creationId xmlns:p14="http://schemas.microsoft.com/office/powerpoint/2010/main" val="1033557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70FCDF3-8158-456E-9B64-23306EC88B2D}"/>
              </a:ext>
            </a:extLst>
          </p:cNvPr>
          <p:cNvPicPr>
            <a:picLocks noChangeAspect="1"/>
          </p:cNvPicPr>
          <p:nvPr/>
        </p:nvPicPr>
        <p:blipFill>
          <a:blip r:embed="rId2"/>
          <a:stretch>
            <a:fillRect/>
          </a:stretch>
        </p:blipFill>
        <p:spPr>
          <a:xfrm>
            <a:off x="721453" y="1442152"/>
            <a:ext cx="7701094" cy="4889881"/>
          </a:xfrm>
          <a:prstGeom prst="rect">
            <a:avLst/>
          </a:prstGeom>
        </p:spPr>
      </p:pic>
      <p:sp>
        <p:nvSpPr>
          <p:cNvPr id="3" name="テキスト ボックス 2">
            <a:extLst>
              <a:ext uri="{FF2B5EF4-FFF2-40B4-BE49-F238E27FC236}">
                <a16:creationId xmlns:a16="http://schemas.microsoft.com/office/drawing/2014/main" id="{A6CC9D17-6E0E-4829-AC48-E9ECDD26D53D}"/>
              </a:ext>
            </a:extLst>
          </p:cNvPr>
          <p:cNvSpPr txBox="1"/>
          <p:nvPr/>
        </p:nvSpPr>
        <p:spPr>
          <a:xfrm>
            <a:off x="515923" y="368544"/>
            <a:ext cx="811215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a:t>ヒントは「</a:t>
            </a:r>
            <a:r>
              <a:rPr kumimoji="1" lang="en-US" altLang="ja-JP" dirty="0"/>
              <a:t>×</a:t>
            </a:r>
            <a:r>
              <a:rPr kumimoji="1" lang="ja-JP" altLang="en-US" dirty="0"/>
              <a:t>」ボタンをクリックして閉じておきましょう。</a:t>
            </a:r>
          </a:p>
        </p:txBody>
      </p:sp>
      <p:sp>
        <p:nvSpPr>
          <p:cNvPr id="4" name="正方形/長方形 3">
            <a:extLst>
              <a:ext uri="{FF2B5EF4-FFF2-40B4-BE49-F238E27FC236}">
                <a16:creationId xmlns:a16="http://schemas.microsoft.com/office/drawing/2014/main" id="{4ADDC41D-F39A-4513-82A9-B0DF59876DE2}"/>
              </a:ext>
            </a:extLst>
          </p:cNvPr>
          <p:cNvSpPr/>
          <p:nvPr/>
        </p:nvSpPr>
        <p:spPr>
          <a:xfrm>
            <a:off x="6274965" y="2172750"/>
            <a:ext cx="478173" cy="4949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2192334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57150">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1487</TotalTime>
  <Words>2072</Words>
  <Application>Microsoft Office PowerPoint</Application>
  <PresentationFormat>画面に合わせる (4:3)</PresentationFormat>
  <Paragraphs>162</Paragraphs>
  <Slides>64</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64</vt:i4>
      </vt:variant>
    </vt:vector>
  </HeadingPairs>
  <TitlesOfParts>
    <vt:vector size="70" baseType="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すくすくスックラッチ</dc:title>
  <dc:creator>飯塚康至</dc:creator>
  <cp:lastModifiedBy>飯塚康至</cp:lastModifiedBy>
  <cp:revision>39</cp:revision>
  <dcterms:created xsi:type="dcterms:W3CDTF">2017-12-07T08:09:05Z</dcterms:created>
  <dcterms:modified xsi:type="dcterms:W3CDTF">2018-02-01T04:59:14Z</dcterms:modified>
</cp:coreProperties>
</file>