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35" r:id="rId3"/>
    <p:sldId id="273" r:id="rId4"/>
    <p:sldId id="340" r:id="rId5"/>
    <p:sldId id="341" r:id="rId6"/>
    <p:sldId id="343" r:id="rId7"/>
    <p:sldId id="342" r:id="rId8"/>
    <p:sldId id="344" r:id="rId9"/>
    <p:sldId id="345" r:id="rId10"/>
    <p:sldId id="346" r:id="rId11"/>
    <p:sldId id="347" r:id="rId12"/>
    <p:sldId id="336" r:id="rId13"/>
    <p:sldId id="348" r:id="rId14"/>
    <p:sldId id="349" r:id="rId15"/>
    <p:sldId id="350" r:id="rId16"/>
    <p:sldId id="351" r:id="rId17"/>
    <p:sldId id="352" r:id="rId18"/>
    <p:sldId id="353" r:id="rId19"/>
    <p:sldId id="354" r:id="rId20"/>
    <p:sldId id="355" r:id="rId21"/>
    <p:sldId id="356" r:id="rId22"/>
    <p:sldId id="337"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38" r:id="rId38"/>
    <p:sldId id="371" r:id="rId39"/>
    <p:sldId id="372" r:id="rId40"/>
    <p:sldId id="373" r:id="rId41"/>
    <p:sldId id="374" r:id="rId42"/>
    <p:sldId id="375" r:id="rId43"/>
    <p:sldId id="376" r:id="rId44"/>
    <p:sldId id="377" r:id="rId45"/>
    <p:sldId id="378" r:id="rId46"/>
    <p:sldId id="379" r:id="rId47"/>
    <p:sldId id="380" r:id="rId48"/>
    <p:sldId id="381" r:id="rId49"/>
    <p:sldId id="382" r:id="rId50"/>
    <p:sldId id="384" r:id="rId51"/>
    <p:sldId id="385" r:id="rId52"/>
    <p:sldId id="383" r:id="rId53"/>
    <p:sldId id="386" r:id="rId54"/>
    <p:sldId id="387" r:id="rId55"/>
    <p:sldId id="388" r:id="rId56"/>
    <p:sldId id="389" r:id="rId57"/>
    <p:sldId id="339" r:id="rId58"/>
    <p:sldId id="390" r:id="rId59"/>
    <p:sldId id="391" r:id="rId60"/>
    <p:sldId id="392" r:id="rId61"/>
    <p:sldId id="393" r:id="rId62"/>
    <p:sldId id="394" r:id="rId63"/>
    <p:sldId id="395" r:id="rId64"/>
    <p:sldId id="396" r:id="rId65"/>
    <p:sldId id="397" r:id="rId66"/>
    <p:sldId id="398" r:id="rId67"/>
    <p:sldId id="399" r:id="rId68"/>
    <p:sldId id="400" r:id="rId69"/>
    <p:sldId id="401" r:id="rId70"/>
    <p:sldId id="402" r:id="rId71"/>
    <p:sldId id="403" r:id="rId72"/>
    <p:sldId id="404" r:id="rId73"/>
    <p:sldId id="405" r:id="rId74"/>
    <p:sldId id="406" r:id="rId75"/>
    <p:sldId id="407" r:id="rId76"/>
    <p:sldId id="408" r:id="rId77"/>
    <p:sldId id="409"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96353" autoAdjust="0"/>
  </p:normalViewPr>
  <p:slideViewPr>
    <p:cSldViewPr snapToGrid="0">
      <p:cViewPr varScale="1">
        <p:scale>
          <a:sx n="110" d="100"/>
          <a:sy n="110" d="100"/>
        </p:scale>
        <p:origin x="1236" y="96"/>
      </p:cViewPr>
      <p:guideLst/>
    </p:cSldViewPr>
  </p:slideViewPr>
  <p:outlineViewPr>
    <p:cViewPr>
      <p:scale>
        <a:sx n="33" d="100"/>
        <a:sy n="33" d="100"/>
      </p:scale>
      <p:origin x="0" y="-3672"/>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94321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161010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115352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362822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02508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7023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3562220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7320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73091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1796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2DF859-D93F-4806-8A2C-AB778E37DEB6}" type="datetimeFigureOut">
              <a:rPr kumimoji="1" lang="ja-JP" altLang="en-US" smtClean="0"/>
              <a:t>2018/2/21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344096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DF859-D93F-4806-8A2C-AB778E37DEB6}" type="datetimeFigureOut">
              <a:rPr kumimoji="1" lang="ja-JP" altLang="en-US" smtClean="0"/>
              <a:t>2018/2/21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8DE16-3585-4595-998F-43617B3147DF}" type="slidenum">
              <a:rPr kumimoji="1" lang="ja-JP" altLang="en-US" smtClean="0"/>
              <a:t>‹#›</a:t>
            </a:fld>
            <a:endParaRPr kumimoji="1" lang="ja-JP" altLang="en-US"/>
          </a:p>
        </p:txBody>
      </p:sp>
    </p:spTree>
    <p:extLst>
      <p:ext uri="{BB962C8B-B14F-4D97-AF65-F5344CB8AC3E}">
        <p14:creationId xmlns:p14="http://schemas.microsoft.com/office/powerpoint/2010/main" val="2370962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7.xml"/><Relationship Id="rId4" Type="http://schemas.openxmlformats.org/officeDocument/2006/relationships/image" Target="../media/image128.png"/></Relationships>
</file>

<file path=ppt/slides/_rels/slide7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DB6ED06-D309-42B3-BA01-4DD0E62FFB31}"/>
              </a:ext>
            </a:extLst>
          </p:cNvPr>
          <p:cNvPicPr>
            <a:picLocks noChangeAspect="1"/>
          </p:cNvPicPr>
          <p:nvPr/>
        </p:nvPicPr>
        <p:blipFill rotWithShape="1">
          <a:blip r:embed="rId2">
            <a:extLst>
              <a:ext uri="{28A0092B-C50C-407E-A947-70E740481C1C}">
                <a14:useLocalDpi xmlns:a14="http://schemas.microsoft.com/office/drawing/2010/main" val="0"/>
              </a:ext>
            </a:extLst>
          </a:blip>
          <a:srcRect l="1248" t="1101" r="1076" b="917"/>
          <a:stretch/>
        </p:blipFill>
        <p:spPr>
          <a:xfrm>
            <a:off x="475857" y="145809"/>
            <a:ext cx="4323749" cy="6108156"/>
          </a:xfrm>
          <a:prstGeom prst="rect">
            <a:avLst/>
          </a:prstGeom>
        </p:spPr>
      </p:pic>
      <p:sp>
        <p:nvSpPr>
          <p:cNvPr id="3" name="テキスト ボックス 2">
            <a:extLst>
              <a:ext uri="{FF2B5EF4-FFF2-40B4-BE49-F238E27FC236}">
                <a16:creationId xmlns:a16="http://schemas.microsoft.com/office/drawing/2014/main" id="{20FEF107-8C6E-439A-99E8-97FA3FE16AB5}"/>
              </a:ext>
            </a:extLst>
          </p:cNvPr>
          <p:cNvSpPr txBox="1"/>
          <p:nvPr/>
        </p:nvSpPr>
        <p:spPr>
          <a:xfrm>
            <a:off x="5059680" y="383177"/>
            <a:ext cx="377952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dirty="0"/>
              <a:t>「すくすくスクラッチ」スライド資料、授業や学習などにお役立ていただけますと幸いです。</a:t>
            </a:r>
          </a:p>
        </p:txBody>
      </p:sp>
      <p:sp>
        <p:nvSpPr>
          <p:cNvPr id="2" name="テキスト ボックス 1">
            <a:extLst>
              <a:ext uri="{FF2B5EF4-FFF2-40B4-BE49-F238E27FC236}">
                <a16:creationId xmlns:a16="http://schemas.microsoft.com/office/drawing/2014/main" id="{7A413074-02A4-451A-8FCA-4AB3A368B303}"/>
              </a:ext>
            </a:extLst>
          </p:cNvPr>
          <p:cNvSpPr txBox="1"/>
          <p:nvPr/>
        </p:nvSpPr>
        <p:spPr>
          <a:xfrm>
            <a:off x="5677988" y="5730745"/>
            <a:ext cx="2542903"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800" dirty="0"/>
              <a:t>第</a:t>
            </a:r>
            <a:r>
              <a:rPr kumimoji="1" lang="en-US" altLang="ja-JP" sz="2800" dirty="0"/>
              <a:t>6</a:t>
            </a:r>
            <a:r>
              <a:rPr kumimoji="1" lang="ja-JP" altLang="en-US" sz="2800" dirty="0"/>
              <a:t>章～第</a:t>
            </a:r>
            <a:r>
              <a:rPr kumimoji="1" lang="en-US" altLang="ja-JP" sz="2800" dirty="0"/>
              <a:t>10</a:t>
            </a:r>
            <a:r>
              <a:rPr kumimoji="1" lang="ja-JP" altLang="en-US" sz="2800" dirty="0"/>
              <a:t>章</a:t>
            </a:r>
          </a:p>
        </p:txBody>
      </p:sp>
    </p:spTree>
    <p:extLst>
      <p:ext uri="{BB962C8B-B14F-4D97-AF65-F5344CB8AC3E}">
        <p14:creationId xmlns:p14="http://schemas.microsoft.com/office/powerpoint/2010/main" val="412081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9107F8-D34F-45B5-BC48-C32CC8511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991" y="987418"/>
            <a:ext cx="3191320" cy="4639322"/>
          </a:xfrm>
          <a:prstGeom prst="rect">
            <a:avLst/>
          </a:prstGeom>
        </p:spPr>
      </p:pic>
      <p:sp>
        <p:nvSpPr>
          <p:cNvPr id="4" name="テキスト ボックス 3">
            <a:extLst>
              <a:ext uri="{FF2B5EF4-FFF2-40B4-BE49-F238E27FC236}">
                <a16:creationId xmlns:a16="http://schemas.microsoft.com/office/drawing/2014/main" id="{25FEB90F-E7DD-46B6-A634-D8D2ADE89385}"/>
              </a:ext>
            </a:extLst>
          </p:cNvPr>
          <p:cNvSpPr txBox="1"/>
          <p:nvPr/>
        </p:nvSpPr>
        <p:spPr>
          <a:xfrm>
            <a:off x="4571999" y="1038257"/>
            <a:ext cx="3677009"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旗がクリックされたときのブロックを削除すると、ネコのスクリプトは左のようにキーボードを押したときの動きを示すスクリプトのみになります。</a:t>
            </a:r>
          </a:p>
        </p:txBody>
      </p:sp>
    </p:spTree>
    <p:extLst>
      <p:ext uri="{BB962C8B-B14F-4D97-AF65-F5344CB8AC3E}">
        <p14:creationId xmlns:p14="http://schemas.microsoft.com/office/powerpoint/2010/main" val="228566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A30A4D6-46DC-4AD0-A831-BF59947CB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17" y="2098298"/>
            <a:ext cx="2048161" cy="2305372"/>
          </a:xfrm>
          <a:prstGeom prst="rect">
            <a:avLst/>
          </a:prstGeom>
        </p:spPr>
      </p:pic>
      <p:pic>
        <p:nvPicPr>
          <p:cNvPr id="5" name="図 4">
            <a:extLst>
              <a:ext uri="{FF2B5EF4-FFF2-40B4-BE49-F238E27FC236}">
                <a16:creationId xmlns:a16="http://schemas.microsoft.com/office/drawing/2014/main" id="{06B902AC-231B-4A75-8BFE-B48BAF18A1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181" y="2028629"/>
            <a:ext cx="5715798" cy="2800741"/>
          </a:xfrm>
          <a:prstGeom prst="rect">
            <a:avLst/>
          </a:prstGeom>
        </p:spPr>
      </p:pic>
      <p:sp>
        <p:nvSpPr>
          <p:cNvPr id="6" name="テキスト ボックス 5">
            <a:extLst>
              <a:ext uri="{FF2B5EF4-FFF2-40B4-BE49-F238E27FC236}">
                <a16:creationId xmlns:a16="http://schemas.microsoft.com/office/drawing/2014/main" id="{75CEE846-6C3B-4645-8E7B-AE7427FE364B}"/>
              </a:ext>
            </a:extLst>
          </p:cNvPr>
          <p:cNvSpPr txBox="1"/>
          <p:nvPr/>
        </p:nvSpPr>
        <p:spPr>
          <a:xfrm>
            <a:off x="496389" y="304545"/>
            <a:ext cx="8151222"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開始ボタンをクリックしたときにネコもネズミも動くように次のようにブロックを修正しましょう</a:t>
            </a:r>
            <a:endParaRPr kumimoji="1" lang="en-US" altLang="ja-JP" sz="2800" dirty="0"/>
          </a:p>
        </p:txBody>
      </p:sp>
      <p:sp>
        <p:nvSpPr>
          <p:cNvPr id="7" name="正方形/長方形 6">
            <a:extLst>
              <a:ext uri="{FF2B5EF4-FFF2-40B4-BE49-F238E27FC236}">
                <a16:creationId xmlns:a16="http://schemas.microsoft.com/office/drawing/2014/main" id="{F40DBF1A-75EE-4E89-BFAE-6CB40003D727}"/>
              </a:ext>
            </a:extLst>
          </p:cNvPr>
          <p:cNvSpPr/>
          <p:nvPr/>
        </p:nvSpPr>
        <p:spPr>
          <a:xfrm>
            <a:off x="1698171" y="2299063"/>
            <a:ext cx="1140823" cy="4789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B3A255-83C7-4719-BEBB-5BA49046E1BF}"/>
              </a:ext>
            </a:extLst>
          </p:cNvPr>
          <p:cNvSpPr/>
          <p:nvPr/>
        </p:nvSpPr>
        <p:spPr>
          <a:xfrm>
            <a:off x="700217" y="3429000"/>
            <a:ext cx="1738183" cy="6509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DEAFEEF-94E0-4AC1-B553-CBCDE67543F8}"/>
              </a:ext>
            </a:extLst>
          </p:cNvPr>
          <p:cNvSpPr/>
          <p:nvPr/>
        </p:nvSpPr>
        <p:spPr>
          <a:xfrm>
            <a:off x="3116181" y="2098298"/>
            <a:ext cx="1838996" cy="4789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7EB4623-E28B-4CBC-B28D-D8CD16C1B8FC}"/>
              </a:ext>
            </a:extLst>
          </p:cNvPr>
          <p:cNvSpPr/>
          <p:nvPr/>
        </p:nvSpPr>
        <p:spPr>
          <a:xfrm>
            <a:off x="6618515" y="2211041"/>
            <a:ext cx="1933303" cy="549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BF023922-E4AB-40D0-9310-FEF0C94FD146}"/>
              </a:ext>
            </a:extLst>
          </p:cNvPr>
          <p:cNvSpPr/>
          <p:nvPr/>
        </p:nvSpPr>
        <p:spPr>
          <a:xfrm rot="19558708">
            <a:off x="2167692" y="2989684"/>
            <a:ext cx="1619794" cy="139337"/>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5B3BB3E2-433A-4275-BF42-B91778EDDB3C}"/>
              </a:ext>
            </a:extLst>
          </p:cNvPr>
          <p:cNvSpPr/>
          <p:nvPr/>
        </p:nvSpPr>
        <p:spPr>
          <a:xfrm rot="20742079">
            <a:off x="2230095" y="2988641"/>
            <a:ext cx="4433800" cy="188653"/>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E1EDCF4F-E4C7-4EDF-815D-E2E2B487F57E}"/>
              </a:ext>
            </a:extLst>
          </p:cNvPr>
          <p:cNvPicPr>
            <a:picLocks noChangeAspect="1"/>
          </p:cNvPicPr>
          <p:nvPr/>
        </p:nvPicPr>
        <p:blipFill rotWithShape="1">
          <a:blip r:embed="rId4">
            <a:extLst>
              <a:ext uri="{28A0092B-C50C-407E-A947-70E740481C1C}">
                <a14:useLocalDpi xmlns:a14="http://schemas.microsoft.com/office/drawing/2010/main" val="0"/>
              </a:ext>
            </a:extLst>
          </a:blip>
          <a:srcRect l="6571" t="78982" r="60619"/>
          <a:stretch/>
        </p:blipFill>
        <p:spPr>
          <a:xfrm>
            <a:off x="2587381" y="4763780"/>
            <a:ext cx="3000060" cy="883512"/>
          </a:xfrm>
          <a:prstGeom prst="rect">
            <a:avLst/>
          </a:prstGeom>
        </p:spPr>
      </p:pic>
      <p:sp>
        <p:nvSpPr>
          <p:cNvPr id="16" name="正方形/長方形 15">
            <a:extLst>
              <a:ext uri="{FF2B5EF4-FFF2-40B4-BE49-F238E27FC236}">
                <a16:creationId xmlns:a16="http://schemas.microsoft.com/office/drawing/2014/main" id="{E4926472-C81F-469A-95DB-CFB20DAE90A7}"/>
              </a:ext>
            </a:extLst>
          </p:cNvPr>
          <p:cNvSpPr/>
          <p:nvPr/>
        </p:nvSpPr>
        <p:spPr>
          <a:xfrm>
            <a:off x="2587381" y="4715083"/>
            <a:ext cx="1471749" cy="8835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D3681D91-1F5B-4E80-938B-12F607D0EA4A}"/>
              </a:ext>
            </a:extLst>
          </p:cNvPr>
          <p:cNvPicPr>
            <a:picLocks noChangeAspect="1"/>
          </p:cNvPicPr>
          <p:nvPr/>
        </p:nvPicPr>
        <p:blipFill rotWithShape="1">
          <a:blip r:embed="rId5">
            <a:extLst>
              <a:ext uri="{28A0092B-C50C-407E-A947-70E740481C1C}">
                <a14:useLocalDpi xmlns:a14="http://schemas.microsoft.com/office/drawing/2010/main" val="0"/>
              </a:ext>
            </a:extLst>
          </a:blip>
          <a:srcRect l="6572" t="76379" r="60619" b="-1"/>
          <a:stretch/>
        </p:blipFill>
        <p:spPr>
          <a:xfrm>
            <a:off x="5974080" y="4959734"/>
            <a:ext cx="3000060" cy="1000589"/>
          </a:xfrm>
          <a:prstGeom prst="rect">
            <a:avLst/>
          </a:prstGeom>
        </p:spPr>
      </p:pic>
      <p:sp>
        <p:nvSpPr>
          <p:cNvPr id="19" name="正方形/長方形 18">
            <a:extLst>
              <a:ext uri="{FF2B5EF4-FFF2-40B4-BE49-F238E27FC236}">
                <a16:creationId xmlns:a16="http://schemas.microsoft.com/office/drawing/2014/main" id="{2F063E4C-4038-470D-B7FC-A88952C884AA}"/>
              </a:ext>
            </a:extLst>
          </p:cNvPr>
          <p:cNvSpPr/>
          <p:nvPr/>
        </p:nvSpPr>
        <p:spPr>
          <a:xfrm>
            <a:off x="5860868" y="4942587"/>
            <a:ext cx="1358537" cy="8835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501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7</a:t>
            </a:r>
            <a:r>
              <a:rPr kumimoji="1" lang="ja-JP" altLang="en-US" sz="11500" dirty="0"/>
              <a:t>章</a:t>
            </a:r>
          </a:p>
        </p:txBody>
      </p:sp>
    </p:spTree>
    <p:extLst>
      <p:ext uri="{BB962C8B-B14F-4D97-AF65-F5344CB8AC3E}">
        <p14:creationId xmlns:p14="http://schemas.microsoft.com/office/powerpoint/2010/main" val="340084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327419-3117-4AB9-A3A7-E4A90C4821B8}"/>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ネコがねずみに触れたかどうかを判定してみよう</a:t>
            </a:r>
            <a:endParaRPr kumimoji="1" lang="en-US" altLang="ja-JP" sz="2800" dirty="0"/>
          </a:p>
        </p:txBody>
      </p:sp>
      <p:pic>
        <p:nvPicPr>
          <p:cNvPr id="4" name="図 3">
            <a:extLst>
              <a:ext uri="{FF2B5EF4-FFF2-40B4-BE49-F238E27FC236}">
                <a16:creationId xmlns:a16="http://schemas.microsoft.com/office/drawing/2014/main" id="{1C2B6AC9-EE33-48D7-AF28-83A679E88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05" y="1357725"/>
            <a:ext cx="2152950" cy="1895740"/>
          </a:xfrm>
          <a:prstGeom prst="rect">
            <a:avLst/>
          </a:prstGeom>
        </p:spPr>
      </p:pic>
      <p:sp>
        <p:nvSpPr>
          <p:cNvPr id="5" name="正方形/長方形 4">
            <a:extLst>
              <a:ext uri="{FF2B5EF4-FFF2-40B4-BE49-F238E27FC236}">
                <a16:creationId xmlns:a16="http://schemas.microsoft.com/office/drawing/2014/main" id="{27961112-6D7C-4C62-BF52-53ABAD4653E1}"/>
              </a:ext>
            </a:extLst>
          </p:cNvPr>
          <p:cNvSpPr/>
          <p:nvPr/>
        </p:nvSpPr>
        <p:spPr>
          <a:xfrm>
            <a:off x="1654629" y="2037806"/>
            <a:ext cx="1114697" cy="4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859BE9B-C7DB-481F-AFBC-6C28468E4371}"/>
              </a:ext>
            </a:extLst>
          </p:cNvPr>
          <p:cNvSpPr/>
          <p:nvPr/>
        </p:nvSpPr>
        <p:spPr>
          <a:xfrm>
            <a:off x="630405" y="2760617"/>
            <a:ext cx="2138921" cy="4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5562A30-5E36-4883-8C04-462DA795B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391" y="1357725"/>
            <a:ext cx="2248214" cy="1209844"/>
          </a:xfrm>
          <a:prstGeom prst="rect">
            <a:avLst/>
          </a:prstGeom>
        </p:spPr>
      </p:pic>
      <p:sp>
        <p:nvSpPr>
          <p:cNvPr id="9" name="正方形/長方形 8">
            <a:extLst>
              <a:ext uri="{FF2B5EF4-FFF2-40B4-BE49-F238E27FC236}">
                <a16:creationId xmlns:a16="http://schemas.microsoft.com/office/drawing/2014/main" id="{72113025-49D9-4E0C-BA4C-A08E1444BD63}"/>
              </a:ext>
            </a:extLst>
          </p:cNvPr>
          <p:cNvSpPr/>
          <p:nvPr/>
        </p:nvSpPr>
        <p:spPr>
          <a:xfrm>
            <a:off x="3387634" y="2037806"/>
            <a:ext cx="1663337" cy="4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191DD83-DFFB-4889-B654-238C54F04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099" y="1380489"/>
            <a:ext cx="2057687" cy="657317"/>
          </a:xfrm>
          <a:prstGeom prst="rect">
            <a:avLst/>
          </a:prstGeom>
        </p:spPr>
      </p:pic>
      <p:sp>
        <p:nvSpPr>
          <p:cNvPr id="12" name="テキスト ボックス 11">
            <a:extLst>
              <a:ext uri="{FF2B5EF4-FFF2-40B4-BE49-F238E27FC236}">
                <a16:creationId xmlns:a16="http://schemas.microsoft.com/office/drawing/2014/main" id="{178D9E51-18A7-42EB-A0F9-CCEA42AC8C56}"/>
              </a:ext>
            </a:extLst>
          </p:cNvPr>
          <p:cNvSpPr txBox="1"/>
          <p:nvPr/>
        </p:nvSpPr>
        <p:spPr>
          <a:xfrm>
            <a:off x="665239" y="3604536"/>
            <a:ext cx="7982372"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「調べる」グループの「マウスポインターに触れた」のブロックと「制御」グループの「もし～なら」のブロックを組み合わせることで「もし</a:t>
            </a:r>
            <a:r>
              <a:rPr kumimoji="1" lang="en-US" altLang="ja-JP" dirty="0"/>
              <a:t>Mouse1</a:t>
            </a:r>
            <a:r>
              <a:rPr kumimoji="1" lang="ja-JP" altLang="en-US" dirty="0"/>
              <a:t>（ねずみ）に触れたなら」のブロックを作ることができます。</a:t>
            </a:r>
            <a:endParaRPr kumimoji="1" lang="en-US" altLang="ja-JP" dirty="0"/>
          </a:p>
        </p:txBody>
      </p:sp>
    </p:spTree>
    <p:extLst>
      <p:ext uri="{BB962C8B-B14F-4D97-AF65-F5344CB8AC3E}">
        <p14:creationId xmlns:p14="http://schemas.microsoft.com/office/powerpoint/2010/main" val="3996855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A5DFAE-0DDB-472A-98D3-807E5BBC8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476" y="2257979"/>
            <a:ext cx="2038635" cy="1819529"/>
          </a:xfrm>
          <a:prstGeom prst="rect">
            <a:avLst/>
          </a:prstGeom>
        </p:spPr>
      </p:pic>
      <p:pic>
        <p:nvPicPr>
          <p:cNvPr id="5" name="図 4">
            <a:extLst>
              <a:ext uri="{FF2B5EF4-FFF2-40B4-BE49-F238E27FC236}">
                <a16:creationId xmlns:a16="http://schemas.microsoft.com/office/drawing/2014/main" id="{20B0DE39-7802-4545-80C4-2E21FA65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465" y="2257979"/>
            <a:ext cx="2921150" cy="1244664"/>
          </a:xfrm>
          <a:prstGeom prst="rect">
            <a:avLst/>
          </a:prstGeom>
        </p:spPr>
      </p:pic>
      <p:sp>
        <p:nvSpPr>
          <p:cNvPr id="7" name="テキスト ボックス 6">
            <a:extLst>
              <a:ext uri="{FF2B5EF4-FFF2-40B4-BE49-F238E27FC236}">
                <a16:creationId xmlns:a16="http://schemas.microsoft.com/office/drawing/2014/main" id="{2DACFE67-94EC-4FDF-85F4-52C26E25CCF9}"/>
              </a:ext>
            </a:extLst>
          </p:cNvPr>
          <p:cNvSpPr txBox="1"/>
          <p:nvPr/>
        </p:nvSpPr>
        <p:spPr>
          <a:xfrm>
            <a:off x="482359" y="216901"/>
            <a:ext cx="798237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ネコがねずみに触れたならば、「つかまえたー」と</a:t>
            </a:r>
            <a:r>
              <a:rPr kumimoji="1" lang="en-US" altLang="ja-JP" dirty="0"/>
              <a:t>1</a:t>
            </a:r>
            <a:r>
              <a:rPr kumimoji="1" lang="ja-JP" altLang="en-US" dirty="0"/>
              <a:t>秒言うように「見た目」のグループから「</a:t>
            </a:r>
            <a:r>
              <a:rPr kumimoji="1" lang="en-US" altLang="ja-JP" dirty="0" err="1"/>
              <a:t>Hekko</a:t>
            </a:r>
            <a:r>
              <a:rPr kumimoji="1" lang="en-US" altLang="ja-JP" dirty="0"/>
              <a:t>!</a:t>
            </a:r>
            <a:r>
              <a:rPr kumimoji="1" lang="ja-JP" altLang="en-US" dirty="0"/>
              <a:t>と</a:t>
            </a:r>
            <a:r>
              <a:rPr kumimoji="1" lang="en-US" altLang="ja-JP" dirty="0"/>
              <a:t>2</a:t>
            </a:r>
            <a:r>
              <a:rPr kumimoji="1" lang="ja-JP" altLang="en-US" dirty="0"/>
              <a:t>秒言う」のブロックを改造してみましょう。</a:t>
            </a:r>
            <a:endParaRPr kumimoji="1" lang="en-US" altLang="ja-JP" dirty="0"/>
          </a:p>
        </p:txBody>
      </p:sp>
      <p:sp>
        <p:nvSpPr>
          <p:cNvPr id="2" name="矢印: 右 1">
            <a:extLst>
              <a:ext uri="{FF2B5EF4-FFF2-40B4-BE49-F238E27FC236}">
                <a16:creationId xmlns:a16="http://schemas.microsoft.com/office/drawing/2014/main" id="{452848C8-74F9-4C6C-A4C8-322CA7E24411}"/>
              </a:ext>
            </a:extLst>
          </p:cNvPr>
          <p:cNvSpPr/>
          <p:nvPr/>
        </p:nvSpPr>
        <p:spPr>
          <a:xfrm rot="19873929">
            <a:off x="1729065" y="3257577"/>
            <a:ext cx="1820092" cy="191589"/>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455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EF86897-3212-4960-ABF4-9957D271329D}"/>
              </a:ext>
            </a:extLst>
          </p:cNvPr>
          <p:cNvSpPr txBox="1"/>
          <p:nvPr/>
        </p:nvSpPr>
        <p:spPr>
          <a:xfrm>
            <a:off x="482359" y="216901"/>
            <a:ext cx="7982372"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作成したブロックを今まで作成してきたネコのブロックに追加してみましょう。実行すると次のようにネコがねずみに振れると「つかまえたー」というようになります。</a:t>
            </a:r>
            <a:endParaRPr kumimoji="1" lang="en-US" altLang="ja-JP" dirty="0"/>
          </a:p>
        </p:txBody>
      </p:sp>
      <p:pic>
        <p:nvPicPr>
          <p:cNvPr id="4" name="図 3">
            <a:extLst>
              <a:ext uri="{FF2B5EF4-FFF2-40B4-BE49-F238E27FC236}">
                <a16:creationId xmlns:a16="http://schemas.microsoft.com/office/drawing/2014/main" id="{14DA5603-3461-4AE0-9E77-88B222ACB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667" y="2040436"/>
            <a:ext cx="3695890" cy="3543482"/>
          </a:xfrm>
          <a:prstGeom prst="rect">
            <a:avLst/>
          </a:prstGeom>
        </p:spPr>
      </p:pic>
      <p:pic>
        <p:nvPicPr>
          <p:cNvPr id="6" name="図 5">
            <a:extLst>
              <a:ext uri="{FF2B5EF4-FFF2-40B4-BE49-F238E27FC236}">
                <a16:creationId xmlns:a16="http://schemas.microsoft.com/office/drawing/2014/main" id="{F21108D9-F275-48AB-9708-244368653A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550" y="2374291"/>
            <a:ext cx="2590933" cy="252743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184617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AAAD492-6CC7-4DB5-86E3-3A5DC1503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359" y="1217901"/>
            <a:ext cx="2819545" cy="1130358"/>
          </a:xfrm>
          <a:prstGeom prst="rect">
            <a:avLst/>
          </a:prstGeom>
        </p:spPr>
      </p:pic>
      <p:sp>
        <p:nvSpPr>
          <p:cNvPr id="4" name="テキスト ボックス 3">
            <a:extLst>
              <a:ext uri="{FF2B5EF4-FFF2-40B4-BE49-F238E27FC236}">
                <a16:creationId xmlns:a16="http://schemas.microsoft.com/office/drawing/2014/main" id="{C37F281D-09B2-47CF-BC4C-F5DBAAD97F96}"/>
              </a:ext>
            </a:extLst>
          </p:cNvPr>
          <p:cNvSpPr txBox="1"/>
          <p:nvPr/>
        </p:nvSpPr>
        <p:spPr>
          <a:xfrm>
            <a:off x="482359" y="216901"/>
            <a:ext cx="7982372"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1</a:t>
            </a:r>
            <a:r>
              <a:rPr kumimoji="1" lang="ja-JP" altLang="en-US" dirty="0"/>
              <a:t>秒だと長いので、</a:t>
            </a:r>
            <a:r>
              <a:rPr kumimoji="1" lang="en-US" altLang="ja-JP" dirty="0"/>
              <a:t>1</a:t>
            </a:r>
            <a:r>
              <a:rPr kumimoji="1" lang="ja-JP" altLang="en-US" dirty="0"/>
              <a:t>秒の半分である</a:t>
            </a:r>
            <a:r>
              <a:rPr kumimoji="1" lang="en-US" altLang="ja-JP" dirty="0"/>
              <a:t>0.5</a:t>
            </a:r>
            <a:r>
              <a:rPr kumimoji="1" lang="ja-JP" altLang="en-US" dirty="0"/>
              <a:t>秒に変更してみましょう。</a:t>
            </a:r>
            <a:endParaRPr kumimoji="1" lang="en-US" altLang="ja-JP" dirty="0"/>
          </a:p>
        </p:txBody>
      </p:sp>
      <p:sp>
        <p:nvSpPr>
          <p:cNvPr id="2" name="正方形/長方形 1">
            <a:extLst>
              <a:ext uri="{FF2B5EF4-FFF2-40B4-BE49-F238E27FC236}">
                <a16:creationId xmlns:a16="http://schemas.microsoft.com/office/drawing/2014/main" id="{2D6BE71C-AF70-4944-BA53-31A5E2D1B827}"/>
              </a:ext>
            </a:extLst>
          </p:cNvPr>
          <p:cNvSpPr/>
          <p:nvPr/>
        </p:nvSpPr>
        <p:spPr>
          <a:xfrm>
            <a:off x="1985554" y="1715589"/>
            <a:ext cx="539932" cy="3657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89454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D9FFADA-070C-40D2-BB51-2D2F5B192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32" y="1808065"/>
            <a:ext cx="2219635" cy="2133898"/>
          </a:xfrm>
          <a:prstGeom prst="rect">
            <a:avLst/>
          </a:prstGeom>
        </p:spPr>
      </p:pic>
      <p:pic>
        <p:nvPicPr>
          <p:cNvPr id="5" name="図 4">
            <a:extLst>
              <a:ext uri="{FF2B5EF4-FFF2-40B4-BE49-F238E27FC236}">
                <a16:creationId xmlns:a16="http://schemas.microsoft.com/office/drawing/2014/main" id="{739E7D4F-23C7-4552-A37F-516F05CC3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594" y="1783989"/>
            <a:ext cx="4140413" cy="2502029"/>
          </a:xfrm>
          <a:prstGeom prst="rect">
            <a:avLst/>
          </a:prstGeom>
        </p:spPr>
      </p:pic>
      <p:sp>
        <p:nvSpPr>
          <p:cNvPr id="6" name="テキスト ボックス 5">
            <a:extLst>
              <a:ext uri="{FF2B5EF4-FFF2-40B4-BE49-F238E27FC236}">
                <a16:creationId xmlns:a16="http://schemas.microsoft.com/office/drawing/2014/main" id="{FB5322C9-5323-4FAA-A79E-06D0935B9F48}"/>
              </a:ext>
            </a:extLst>
          </p:cNvPr>
          <p:cNvSpPr txBox="1"/>
          <p:nvPr/>
        </p:nvSpPr>
        <p:spPr>
          <a:xfrm>
            <a:off x="580814" y="4319833"/>
            <a:ext cx="798237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「データ」グループから「変数を作る」を作ると得点などの値を入れる箱である変数を作成することができます。</a:t>
            </a:r>
            <a:endParaRPr kumimoji="1" lang="en-US" altLang="ja-JP" dirty="0"/>
          </a:p>
        </p:txBody>
      </p:sp>
      <p:sp>
        <p:nvSpPr>
          <p:cNvPr id="7" name="正方形/長方形 6">
            <a:extLst>
              <a:ext uri="{FF2B5EF4-FFF2-40B4-BE49-F238E27FC236}">
                <a16:creationId xmlns:a16="http://schemas.microsoft.com/office/drawing/2014/main" id="{2CD67F5C-348B-4DF0-A4D5-B87A36C1E5CC}"/>
              </a:ext>
            </a:extLst>
          </p:cNvPr>
          <p:cNvSpPr/>
          <p:nvPr/>
        </p:nvSpPr>
        <p:spPr>
          <a:xfrm>
            <a:off x="813285" y="2922808"/>
            <a:ext cx="1102601" cy="3288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40FCA6D-DDF5-4144-9E67-4FDE46CF38FF}"/>
              </a:ext>
            </a:extLst>
          </p:cNvPr>
          <p:cNvSpPr txBox="1"/>
          <p:nvPr/>
        </p:nvSpPr>
        <p:spPr>
          <a:xfrm>
            <a:off x="665239" y="115763"/>
            <a:ext cx="8151222" cy="13231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sz="2800" dirty="0"/>
              <a:t>ネコがねずみを捕まえた回数を得点として表現してみましょう</a:t>
            </a:r>
            <a:endParaRPr kumimoji="1" lang="en-US" altLang="ja-JP" sz="2800" dirty="0"/>
          </a:p>
        </p:txBody>
      </p:sp>
      <p:sp>
        <p:nvSpPr>
          <p:cNvPr id="9" name="正方形/長方形 8">
            <a:extLst>
              <a:ext uri="{FF2B5EF4-FFF2-40B4-BE49-F238E27FC236}">
                <a16:creationId xmlns:a16="http://schemas.microsoft.com/office/drawing/2014/main" id="{DCB87157-DC91-43E1-A4B4-1E390C3B425C}"/>
              </a:ext>
            </a:extLst>
          </p:cNvPr>
          <p:cNvSpPr/>
          <p:nvPr/>
        </p:nvSpPr>
        <p:spPr>
          <a:xfrm>
            <a:off x="880287" y="3315506"/>
            <a:ext cx="1012128" cy="296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DF83C8D-F621-40F0-9945-6ED01A3F748A}"/>
              </a:ext>
            </a:extLst>
          </p:cNvPr>
          <p:cNvSpPr/>
          <p:nvPr/>
        </p:nvSpPr>
        <p:spPr>
          <a:xfrm>
            <a:off x="3437225" y="5805869"/>
            <a:ext cx="1303625" cy="883512"/>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得点</a:t>
            </a:r>
          </a:p>
        </p:txBody>
      </p:sp>
      <p:sp>
        <p:nvSpPr>
          <p:cNvPr id="11" name="楕円 10">
            <a:extLst>
              <a:ext uri="{FF2B5EF4-FFF2-40B4-BE49-F238E27FC236}">
                <a16:creationId xmlns:a16="http://schemas.microsoft.com/office/drawing/2014/main" id="{327E2A63-B56D-4AAA-ABE6-3F8FFB26CF26}"/>
              </a:ext>
            </a:extLst>
          </p:cNvPr>
          <p:cNvSpPr/>
          <p:nvPr/>
        </p:nvSpPr>
        <p:spPr>
          <a:xfrm>
            <a:off x="1709535" y="5714009"/>
            <a:ext cx="975372" cy="975372"/>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1</a:t>
            </a:r>
            <a:endParaRPr kumimoji="1" lang="ja-JP" altLang="en-US" dirty="0"/>
          </a:p>
        </p:txBody>
      </p:sp>
      <p:sp>
        <p:nvSpPr>
          <p:cNvPr id="12" name="矢印: 下カーブ 11">
            <a:extLst>
              <a:ext uri="{FF2B5EF4-FFF2-40B4-BE49-F238E27FC236}">
                <a16:creationId xmlns:a16="http://schemas.microsoft.com/office/drawing/2014/main" id="{95A897E4-844B-4CD9-8D00-5FF743452F2D}"/>
              </a:ext>
            </a:extLst>
          </p:cNvPr>
          <p:cNvSpPr/>
          <p:nvPr/>
        </p:nvSpPr>
        <p:spPr>
          <a:xfrm>
            <a:off x="2426695" y="5509887"/>
            <a:ext cx="1466025" cy="408244"/>
          </a:xfrm>
          <a:prstGeom prst="curved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sp>
        <p:nvSpPr>
          <p:cNvPr id="13" name="正方形/長方形 12">
            <a:extLst>
              <a:ext uri="{FF2B5EF4-FFF2-40B4-BE49-F238E27FC236}">
                <a16:creationId xmlns:a16="http://schemas.microsoft.com/office/drawing/2014/main" id="{49B8471C-A6F9-47CC-B595-80FDF93FEF20}"/>
              </a:ext>
            </a:extLst>
          </p:cNvPr>
          <p:cNvSpPr/>
          <p:nvPr/>
        </p:nvSpPr>
        <p:spPr>
          <a:xfrm>
            <a:off x="4740850" y="2229394"/>
            <a:ext cx="510419" cy="5225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B36FC17F-9139-4009-B851-F14458F0B172}"/>
              </a:ext>
            </a:extLst>
          </p:cNvPr>
          <p:cNvSpPr/>
          <p:nvPr/>
        </p:nvSpPr>
        <p:spPr>
          <a:xfrm>
            <a:off x="4920343" y="3587931"/>
            <a:ext cx="914400" cy="5181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9343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DEF153B-EBF8-40FB-A4E4-2A2D49FFF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67" y="535476"/>
            <a:ext cx="2181529" cy="3400900"/>
          </a:xfrm>
          <a:prstGeom prst="rect">
            <a:avLst/>
          </a:prstGeom>
        </p:spPr>
      </p:pic>
      <p:sp>
        <p:nvSpPr>
          <p:cNvPr id="4" name="テキスト ボックス 3">
            <a:extLst>
              <a:ext uri="{FF2B5EF4-FFF2-40B4-BE49-F238E27FC236}">
                <a16:creationId xmlns:a16="http://schemas.microsoft.com/office/drawing/2014/main" id="{F5753F88-7A61-4583-94D3-B8D53A0C710E}"/>
              </a:ext>
            </a:extLst>
          </p:cNvPr>
          <p:cNvSpPr txBox="1"/>
          <p:nvPr/>
        </p:nvSpPr>
        <p:spPr>
          <a:xfrm>
            <a:off x="2801500" y="662233"/>
            <a:ext cx="590707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「得点」の変数を作成すると「得点」を操作（そうさ）するための新しいブロックが左のように作られます。またステージに得点変数とその値が表示されるようになります。</a:t>
            </a:r>
            <a:endParaRPr kumimoji="1" lang="en-US" altLang="ja-JP" dirty="0"/>
          </a:p>
        </p:txBody>
      </p:sp>
      <p:pic>
        <p:nvPicPr>
          <p:cNvPr id="6" name="図 5">
            <a:extLst>
              <a:ext uri="{FF2B5EF4-FFF2-40B4-BE49-F238E27FC236}">
                <a16:creationId xmlns:a16="http://schemas.microsoft.com/office/drawing/2014/main" id="{2CDF4C41-280F-4970-8B30-7E24842A0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21" y="2509825"/>
            <a:ext cx="4677428" cy="4067743"/>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44819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0EBA39-755A-471F-962D-BBEF08C99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021" y="2274320"/>
            <a:ext cx="3619686" cy="2692538"/>
          </a:xfrm>
          <a:prstGeom prst="rect">
            <a:avLst/>
          </a:prstGeom>
        </p:spPr>
      </p:pic>
      <p:sp>
        <p:nvSpPr>
          <p:cNvPr id="4" name="テキスト ボックス 3">
            <a:extLst>
              <a:ext uri="{FF2B5EF4-FFF2-40B4-BE49-F238E27FC236}">
                <a16:creationId xmlns:a16="http://schemas.microsoft.com/office/drawing/2014/main" id="{A2F0D547-6459-4E39-A1BA-FC8D88050FC4}"/>
              </a:ext>
            </a:extLst>
          </p:cNvPr>
          <p:cNvSpPr txBox="1"/>
          <p:nvPr/>
        </p:nvSpPr>
        <p:spPr>
          <a:xfrm>
            <a:off x="606940" y="435810"/>
            <a:ext cx="7944877"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「データ」グループ内に作成された「得点」変数を操作（そうさ）するブロックを使って、ネコがねずみを捕まえたときに、得点が</a:t>
            </a:r>
            <a:r>
              <a:rPr kumimoji="1" lang="en-US" altLang="ja-JP" dirty="0"/>
              <a:t>1</a:t>
            </a:r>
            <a:r>
              <a:rPr kumimoji="1" lang="ja-JP" altLang="en-US" dirty="0"/>
              <a:t>つ上がるように設定してみましょう。</a:t>
            </a:r>
            <a:endParaRPr kumimoji="1" lang="en-US" altLang="ja-JP" dirty="0"/>
          </a:p>
        </p:txBody>
      </p:sp>
      <p:sp>
        <p:nvSpPr>
          <p:cNvPr id="2" name="正方形/長方形 1">
            <a:extLst>
              <a:ext uri="{FF2B5EF4-FFF2-40B4-BE49-F238E27FC236}">
                <a16:creationId xmlns:a16="http://schemas.microsoft.com/office/drawing/2014/main" id="{029458AD-2990-4F61-87ED-AC589D6374C3}"/>
              </a:ext>
            </a:extLst>
          </p:cNvPr>
          <p:cNvSpPr/>
          <p:nvPr/>
        </p:nvSpPr>
        <p:spPr>
          <a:xfrm>
            <a:off x="1280160" y="4066903"/>
            <a:ext cx="2316480" cy="4528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324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A08E6F-82E4-447D-9A3C-8E8F2CB9A544}"/>
              </a:ext>
            </a:extLst>
          </p:cNvPr>
          <p:cNvSpPr txBox="1"/>
          <p:nvPr/>
        </p:nvSpPr>
        <p:spPr>
          <a:xfrm>
            <a:off x="526868" y="269966"/>
            <a:ext cx="8090263" cy="296100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50000"/>
              </a:lnSpc>
            </a:pPr>
            <a:r>
              <a:rPr kumimoji="1" lang="ja-JP" altLang="en-US" dirty="0"/>
              <a:t>「すくすくスクラッチ」は</a:t>
            </a:r>
            <a:r>
              <a:rPr kumimoji="1" lang="en-US" altLang="ja-JP" dirty="0"/>
              <a:t>POD</a:t>
            </a:r>
            <a:r>
              <a:rPr kumimoji="1" lang="ja-JP" altLang="en-US" dirty="0"/>
              <a:t>（プリントオンデマンド）にて次のサイトにて購入することが可能です。価格は税込み</a:t>
            </a:r>
            <a:r>
              <a:rPr kumimoji="1" lang="en-US" altLang="ja-JP" dirty="0"/>
              <a:t>1,620</a:t>
            </a:r>
            <a:r>
              <a:rPr kumimoji="1" lang="ja-JP" altLang="en-US" dirty="0"/>
              <a:t>円です。</a:t>
            </a:r>
            <a:endParaRPr kumimoji="1" lang="en-US" altLang="ja-JP" dirty="0"/>
          </a:p>
          <a:p>
            <a:pPr>
              <a:lnSpc>
                <a:spcPct val="150000"/>
              </a:lnSpc>
            </a:pPr>
            <a:endParaRPr kumimoji="1" lang="en-US" altLang="ja-JP" dirty="0"/>
          </a:p>
          <a:p>
            <a:pPr marL="285750" indent="-285750">
              <a:lnSpc>
                <a:spcPct val="150000"/>
              </a:lnSpc>
              <a:buFont typeface="Arial" panose="020B0604020202020204" pitchFamily="34" charset="0"/>
              <a:buChar char="•"/>
            </a:pPr>
            <a:r>
              <a:rPr kumimoji="1" lang="ja-JP" altLang="en-US" dirty="0"/>
              <a:t>アマゾン：</a:t>
            </a:r>
            <a:r>
              <a:rPr lang="ja-JP" altLang="en-US" dirty="0"/>
              <a:t>https://www.amazon.co.jp/dp/B0779FKBNG/</a:t>
            </a:r>
          </a:p>
          <a:p>
            <a:pPr marL="285750" indent="-285750">
              <a:lnSpc>
                <a:spcPct val="150000"/>
              </a:lnSpc>
              <a:buFont typeface="Arial" panose="020B0604020202020204" pitchFamily="34" charset="0"/>
              <a:buChar char="•"/>
            </a:pPr>
            <a:r>
              <a:rPr kumimoji="1" lang="ja-JP" altLang="en-US" dirty="0"/>
              <a:t>楽天ブックス：</a:t>
            </a:r>
            <a:r>
              <a:rPr kumimoji="1" lang="en-US" altLang="ja-JP" dirty="0"/>
              <a:t>https://books.rakuten.co.jp/rb/15211475/</a:t>
            </a:r>
          </a:p>
          <a:p>
            <a:pPr marL="285750" indent="-285750">
              <a:lnSpc>
                <a:spcPct val="150000"/>
              </a:lnSpc>
              <a:buFont typeface="Arial" panose="020B0604020202020204" pitchFamily="34" charset="0"/>
              <a:buChar char="•"/>
            </a:pPr>
            <a:r>
              <a:rPr kumimoji="1" lang="ja-JP" altLang="en-US" dirty="0"/>
              <a:t>三省堂：</a:t>
            </a:r>
            <a:r>
              <a:rPr kumimoji="1" lang="en-US" altLang="ja-JP" dirty="0"/>
              <a:t>https://item.rakuten.co.jp/books-sanseido/ebm-9784990962500/</a:t>
            </a:r>
          </a:p>
          <a:p>
            <a:pPr marL="285750" indent="-285750">
              <a:lnSpc>
                <a:spcPct val="150000"/>
              </a:lnSpc>
              <a:buFont typeface="Arial" panose="020B0604020202020204" pitchFamily="34" charset="0"/>
              <a:buChar char="•"/>
            </a:pPr>
            <a:r>
              <a:rPr kumimoji="1" lang="en-US" altLang="ja-JP" dirty="0"/>
              <a:t>honto</a:t>
            </a:r>
            <a:r>
              <a:rPr kumimoji="1" lang="ja-JP" altLang="en-US" dirty="0"/>
              <a:t>：</a:t>
            </a:r>
            <a:r>
              <a:rPr kumimoji="1" lang="en-US" altLang="ja-JP" dirty="0"/>
              <a:t>https://honto.jp/netstore/pd-book_28758659.html</a:t>
            </a:r>
          </a:p>
        </p:txBody>
      </p:sp>
      <p:pic>
        <p:nvPicPr>
          <p:cNvPr id="1026" name="Picture 2" descr="https://qr.quel.jp/tmp/7f872e053ca98b5edd46d06cc233a8d5.png?v=148">
            <a:extLst>
              <a:ext uri="{FF2B5EF4-FFF2-40B4-BE49-F238E27FC236}">
                <a16:creationId xmlns:a16="http://schemas.microsoft.com/office/drawing/2014/main" id="{9A47CA8A-3012-492A-9B7B-86BE7A569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263"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028" name="Picture 4" descr="https://qr.quel.jp/tmp/4e5f307348456081c9f84d496c7178ba.png?v=148">
            <a:extLst>
              <a:ext uri="{FF2B5EF4-FFF2-40B4-BE49-F238E27FC236}">
                <a16:creationId xmlns:a16="http://schemas.microsoft.com/office/drawing/2014/main" id="{EED10056-884B-428D-BC14-8C193839E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835"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032" name="Picture 8" descr="https://qr.quel.jp/tmp/21ba41dddfd17d7d15fa02b3d213cebc.png?v=164">
            <a:extLst>
              <a:ext uri="{FF2B5EF4-FFF2-40B4-BE49-F238E27FC236}">
                <a16:creationId xmlns:a16="http://schemas.microsoft.com/office/drawing/2014/main" id="{9E8A2AFB-E994-47B4-86DF-8548AB9731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607"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034" name="Picture 10" descr="https://qr.quel.jp/tmp/5ff5fcafca52b5e45fbcb861162229b5.png?v=148">
            <a:extLst>
              <a:ext uri="{FF2B5EF4-FFF2-40B4-BE49-F238E27FC236}">
                <a16:creationId xmlns:a16="http://schemas.microsoft.com/office/drawing/2014/main" id="{FD77C71A-67F1-4C5C-9790-3B871C58EB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385" y="3838302"/>
            <a:ext cx="1409700" cy="1409700"/>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
        <p:nvSpPr>
          <p:cNvPr id="4" name="テキスト ボックス 3">
            <a:extLst>
              <a:ext uri="{FF2B5EF4-FFF2-40B4-BE49-F238E27FC236}">
                <a16:creationId xmlns:a16="http://schemas.microsoft.com/office/drawing/2014/main" id="{85E6C689-CB7A-4C01-A1EC-71208BF024DA}"/>
              </a:ext>
            </a:extLst>
          </p:cNvPr>
          <p:cNvSpPr txBox="1"/>
          <p:nvPr/>
        </p:nvSpPr>
        <p:spPr>
          <a:xfrm>
            <a:off x="1354183"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a:t>アマゾン</a:t>
            </a:r>
          </a:p>
        </p:txBody>
      </p:sp>
      <p:sp>
        <p:nvSpPr>
          <p:cNvPr id="12" name="テキスト ボックス 11">
            <a:extLst>
              <a:ext uri="{FF2B5EF4-FFF2-40B4-BE49-F238E27FC236}">
                <a16:creationId xmlns:a16="http://schemas.microsoft.com/office/drawing/2014/main" id="{5D38815B-D279-4270-95C7-327578AEDFD6}"/>
              </a:ext>
            </a:extLst>
          </p:cNvPr>
          <p:cNvSpPr txBox="1"/>
          <p:nvPr/>
        </p:nvSpPr>
        <p:spPr>
          <a:xfrm>
            <a:off x="3063513"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a:t>楽天ブックス</a:t>
            </a:r>
          </a:p>
        </p:txBody>
      </p:sp>
      <p:sp>
        <p:nvSpPr>
          <p:cNvPr id="13" name="テキスト ボックス 12">
            <a:extLst>
              <a:ext uri="{FF2B5EF4-FFF2-40B4-BE49-F238E27FC236}">
                <a16:creationId xmlns:a16="http://schemas.microsoft.com/office/drawing/2014/main" id="{23A71E24-AD63-48DA-953B-924D22BDFF8A}"/>
              </a:ext>
            </a:extLst>
          </p:cNvPr>
          <p:cNvSpPr txBox="1"/>
          <p:nvPr/>
        </p:nvSpPr>
        <p:spPr>
          <a:xfrm>
            <a:off x="4821285"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1200" dirty="0"/>
              <a:t>三省堂</a:t>
            </a:r>
          </a:p>
        </p:txBody>
      </p:sp>
      <p:sp>
        <p:nvSpPr>
          <p:cNvPr id="14" name="テキスト ボックス 13">
            <a:extLst>
              <a:ext uri="{FF2B5EF4-FFF2-40B4-BE49-F238E27FC236}">
                <a16:creationId xmlns:a16="http://schemas.microsoft.com/office/drawing/2014/main" id="{937FD08F-EE22-4697-B0DD-3546685D9BAE}"/>
              </a:ext>
            </a:extLst>
          </p:cNvPr>
          <p:cNvSpPr txBox="1"/>
          <p:nvPr/>
        </p:nvSpPr>
        <p:spPr>
          <a:xfrm>
            <a:off x="6490063" y="5378593"/>
            <a:ext cx="111034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ja-JP" sz="1200" dirty="0"/>
              <a:t>honto</a:t>
            </a:r>
            <a:endParaRPr kumimoji="1" lang="ja-JP" altLang="en-US" sz="1200" dirty="0"/>
          </a:p>
        </p:txBody>
      </p:sp>
    </p:spTree>
    <p:extLst>
      <p:ext uri="{BB962C8B-B14F-4D97-AF65-F5344CB8AC3E}">
        <p14:creationId xmlns:p14="http://schemas.microsoft.com/office/powerpoint/2010/main" val="96411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EEEB56C-3415-4FE8-8A53-BFB450D6D37E}"/>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サルを出現させてみよう。</a:t>
            </a:r>
            <a:endParaRPr kumimoji="1" lang="en-US" altLang="ja-JP" sz="2800" dirty="0"/>
          </a:p>
        </p:txBody>
      </p:sp>
      <p:pic>
        <p:nvPicPr>
          <p:cNvPr id="4" name="図 3">
            <a:extLst>
              <a:ext uri="{FF2B5EF4-FFF2-40B4-BE49-F238E27FC236}">
                <a16:creationId xmlns:a16="http://schemas.microsoft.com/office/drawing/2014/main" id="{78DE208D-60CF-4BAC-A451-E2CA8D5B5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271499"/>
            <a:ext cx="943107" cy="1267002"/>
          </a:xfrm>
          <a:prstGeom prst="rect">
            <a:avLst/>
          </a:prstGeom>
        </p:spPr>
        <p:style>
          <a:lnRef idx="2">
            <a:schemeClr val="accent2"/>
          </a:lnRef>
          <a:fillRef idx="1">
            <a:schemeClr val="lt1"/>
          </a:fillRef>
          <a:effectRef idx="0">
            <a:schemeClr val="accent2"/>
          </a:effectRef>
          <a:fontRef idx="minor">
            <a:schemeClr val="dk1"/>
          </a:fontRef>
        </p:style>
      </p:pic>
      <p:pic>
        <p:nvPicPr>
          <p:cNvPr id="6" name="図 5">
            <a:extLst>
              <a:ext uri="{FF2B5EF4-FFF2-40B4-BE49-F238E27FC236}">
                <a16:creationId xmlns:a16="http://schemas.microsoft.com/office/drawing/2014/main" id="{32F77958-E7B3-419F-9E1E-0484F2191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3190958"/>
            <a:ext cx="2105319" cy="2705478"/>
          </a:xfrm>
          <a:prstGeom prst="rect">
            <a:avLst/>
          </a:prstGeom>
        </p:spPr>
      </p:pic>
      <p:sp>
        <p:nvSpPr>
          <p:cNvPr id="7" name="テキスト ボックス 6">
            <a:extLst>
              <a:ext uri="{FF2B5EF4-FFF2-40B4-BE49-F238E27FC236}">
                <a16:creationId xmlns:a16="http://schemas.microsoft.com/office/drawing/2014/main" id="{2644E86C-A413-4D6E-9CFC-D28F20792923}"/>
              </a:ext>
            </a:extLst>
          </p:cNvPr>
          <p:cNvSpPr txBox="1"/>
          <p:nvPr/>
        </p:nvSpPr>
        <p:spPr>
          <a:xfrm>
            <a:off x="3457303" y="1259175"/>
            <a:ext cx="5190308"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ねずみを出現させたのと同じ方法でサルを出現させてみましょう。</a:t>
            </a:r>
            <a:endParaRPr kumimoji="1" lang="en-US" altLang="ja-JP" dirty="0"/>
          </a:p>
        </p:txBody>
      </p:sp>
      <p:sp>
        <p:nvSpPr>
          <p:cNvPr id="8" name="テキスト ボックス 7">
            <a:extLst>
              <a:ext uri="{FF2B5EF4-FFF2-40B4-BE49-F238E27FC236}">
                <a16:creationId xmlns:a16="http://schemas.microsoft.com/office/drawing/2014/main" id="{01845242-55D6-42A8-A726-941BB2784564}"/>
              </a:ext>
            </a:extLst>
          </p:cNvPr>
          <p:cNvSpPr txBox="1"/>
          <p:nvPr/>
        </p:nvSpPr>
        <p:spPr>
          <a:xfrm>
            <a:off x="3405052" y="3190958"/>
            <a:ext cx="5190308"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ねずみと同じようにサルのスクリプトも左のように設定してみましょう。</a:t>
            </a:r>
            <a:endParaRPr kumimoji="1" lang="en-US" altLang="ja-JP" dirty="0"/>
          </a:p>
        </p:txBody>
      </p:sp>
    </p:spTree>
    <p:extLst>
      <p:ext uri="{BB962C8B-B14F-4D97-AF65-F5344CB8AC3E}">
        <p14:creationId xmlns:p14="http://schemas.microsoft.com/office/powerpoint/2010/main" val="140336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A543BF4-9BEB-400E-A699-9BB4827F38FE}"/>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ネコとサルがぶつかったときの処理をいれよう</a:t>
            </a:r>
            <a:endParaRPr kumimoji="1" lang="en-US" altLang="ja-JP" sz="2800" dirty="0"/>
          </a:p>
        </p:txBody>
      </p:sp>
      <p:pic>
        <p:nvPicPr>
          <p:cNvPr id="4" name="図 3">
            <a:extLst>
              <a:ext uri="{FF2B5EF4-FFF2-40B4-BE49-F238E27FC236}">
                <a16:creationId xmlns:a16="http://schemas.microsoft.com/office/drawing/2014/main" id="{23EE97F3-4C2F-47BD-9C0A-646F1E136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304077"/>
            <a:ext cx="2908449" cy="1219263"/>
          </a:xfrm>
          <a:prstGeom prst="rect">
            <a:avLst/>
          </a:prstGeom>
        </p:spPr>
      </p:pic>
      <p:pic>
        <p:nvPicPr>
          <p:cNvPr id="6" name="図 5">
            <a:extLst>
              <a:ext uri="{FF2B5EF4-FFF2-40B4-BE49-F238E27FC236}">
                <a16:creationId xmlns:a16="http://schemas.microsoft.com/office/drawing/2014/main" id="{ECF8EFB6-B9EE-495E-97C3-CF26E8930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2760889"/>
            <a:ext cx="3619686" cy="3530781"/>
          </a:xfrm>
          <a:prstGeom prst="rect">
            <a:avLst/>
          </a:prstGeom>
        </p:spPr>
      </p:pic>
      <p:sp>
        <p:nvSpPr>
          <p:cNvPr id="7" name="正方形/長方形 6">
            <a:extLst>
              <a:ext uri="{FF2B5EF4-FFF2-40B4-BE49-F238E27FC236}">
                <a16:creationId xmlns:a16="http://schemas.microsoft.com/office/drawing/2014/main" id="{7E155004-C611-40E3-8AED-71B2D0C5F920}"/>
              </a:ext>
            </a:extLst>
          </p:cNvPr>
          <p:cNvSpPr/>
          <p:nvPr/>
        </p:nvSpPr>
        <p:spPr>
          <a:xfrm>
            <a:off x="496389" y="3988526"/>
            <a:ext cx="3230880" cy="8186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CABC9FC1-7955-40DA-82AB-6A8ABC21C7D7}"/>
              </a:ext>
            </a:extLst>
          </p:cNvPr>
          <p:cNvSpPr/>
          <p:nvPr/>
        </p:nvSpPr>
        <p:spPr>
          <a:xfrm>
            <a:off x="949234" y="2316480"/>
            <a:ext cx="923109" cy="1434497"/>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CD9BE5AB-31AA-4C40-90FA-DCF53741BC27}"/>
              </a:ext>
            </a:extLst>
          </p:cNvPr>
          <p:cNvSpPr txBox="1"/>
          <p:nvPr/>
        </p:nvSpPr>
        <p:spPr>
          <a:xfrm>
            <a:off x="4650376" y="1184512"/>
            <a:ext cx="3735977"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ねずみのときと同じようにネコがサルにぶつかったときに、「やられたー」と</a:t>
            </a:r>
            <a:r>
              <a:rPr kumimoji="1" lang="en-US" altLang="ja-JP" dirty="0"/>
              <a:t>0.5</a:t>
            </a:r>
            <a:r>
              <a:rPr kumimoji="1" lang="ja-JP" altLang="en-US" dirty="0"/>
              <a:t>秒言うように設定してみよう。</a:t>
            </a:r>
            <a:endParaRPr kumimoji="1" lang="en-US" altLang="ja-JP" dirty="0"/>
          </a:p>
        </p:txBody>
      </p:sp>
      <p:pic>
        <p:nvPicPr>
          <p:cNvPr id="11" name="図 10">
            <a:extLst>
              <a:ext uri="{FF2B5EF4-FFF2-40B4-BE49-F238E27FC236}">
                <a16:creationId xmlns:a16="http://schemas.microsoft.com/office/drawing/2014/main" id="{710D6A9C-9091-4ACF-AD78-EA57E823F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764" y="3033728"/>
            <a:ext cx="3749589" cy="3307091"/>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87025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8</a:t>
            </a:r>
            <a:r>
              <a:rPr kumimoji="1" lang="ja-JP" altLang="en-US" sz="11500" dirty="0"/>
              <a:t>章</a:t>
            </a:r>
          </a:p>
        </p:txBody>
      </p:sp>
    </p:spTree>
    <p:extLst>
      <p:ext uri="{BB962C8B-B14F-4D97-AF65-F5344CB8AC3E}">
        <p14:creationId xmlns:p14="http://schemas.microsoft.com/office/powerpoint/2010/main" val="130854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9400A8-DA6B-4DB5-B188-A98C03B8FCBD}"/>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背景の画像をセットしよう</a:t>
            </a:r>
            <a:endParaRPr kumimoji="1" lang="en-US" altLang="ja-JP" sz="2800" dirty="0"/>
          </a:p>
        </p:txBody>
      </p:sp>
      <p:pic>
        <p:nvPicPr>
          <p:cNvPr id="4" name="図 3">
            <a:extLst>
              <a:ext uri="{FF2B5EF4-FFF2-40B4-BE49-F238E27FC236}">
                <a16:creationId xmlns:a16="http://schemas.microsoft.com/office/drawing/2014/main" id="{BA4CED80-EFDF-49EE-AB6F-1B8430501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6" y="3139272"/>
            <a:ext cx="3029373" cy="2105319"/>
          </a:xfrm>
          <a:prstGeom prst="rect">
            <a:avLst/>
          </a:prstGeom>
        </p:spPr>
      </p:pic>
      <p:sp>
        <p:nvSpPr>
          <p:cNvPr id="5" name="テキスト ボックス 4">
            <a:extLst>
              <a:ext uri="{FF2B5EF4-FFF2-40B4-BE49-F238E27FC236}">
                <a16:creationId xmlns:a16="http://schemas.microsoft.com/office/drawing/2014/main" id="{C262272D-18FF-4C54-BB3E-1AFEE95ED2A6}"/>
              </a:ext>
            </a:extLst>
          </p:cNvPr>
          <p:cNvSpPr txBox="1"/>
          <p:nvPr/>
        </p:nvSpPr>
        <p:spPr>
          <a:xfrm>
            <a:off x="574766" y="1184512"/>
            <a:ext cx="7811587"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もっとゲームらしくしていくために背景に画像をセットしてみましょう。画面下のスプライトの左側にある、ステージに注目します。ステージとはキャラクタが動き回る舞台のことを示します。ステージの「ライブラリから背景を選択」を選びましょう。</a:t>
            </a:r>
            <a:endParaRPr kumimoji="1" lang="en-US" altLang="ja-JP" dirty="0"/>
          </a:p>
        </p:txBody>
      </p:sp>
      <p:sp>
        <p:nvSpPr>
          <p:cNvPr id="6" name="正方形/長方形 5">
            <a:extLst>
              <a:ext uri="{FF2B5EF4-FFF2-40B4-BE49-F238E27FC236}">
                <a16:creationId xmlns:a16="http://schemas.microsoft.com/office/drawing/2014/main" id="{578C87D4-1BD3-4A69-9623-DD1B210ABAC8}"/>
              </a:ext>
            </a:extLst>
          </p:cNvPr>
          <p:cNvSpPr/>
          <p:nvPr/>
        </p:nvSpPr>
        <p:spPr>
          <a:xfrm>
            <a:off x="496389" y="4345577"/>
            <a:ext cx="1611085" cy="7576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264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958612-BA51-45CD-A469-86744D0949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43" y="2096509"/>
            <a:ext cx="8337514" cy="4272892"/>
          </a:xfrm>
          <a:prstGeom prst="rect">
            <a:avLst/>
          </a:prstGeom>
        </p:spPr>
      </p:pic>
      <p:sp>
        <p:nvSpPr>
          <p:cNvPr id="4" name="テキスト ボックス 3">
            <a:extLst>
              <a:ext uri="{FF2B5EF4-FFF2-40B4-BE49-F238E27FC236}">
                <a16:creationId xmlns:a16="http://schemas.microsoft.com/office/drawing/2014/main" id="{C8B8901C-7314-453F-AEF7-B54B3CEF2A3E}"/>
              </a:ext>
            </a:extLst>
          </p:cNvPr>
          <p:cNvSpPr txBox="1"/>
          <p:nvPr/>
        </p:nvSpPr>
        <p:spPr>
          <a:xfrm>
            <a:off x="600892" y="226569"/>
            <a:ext cx="7811587"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スクラッチではたくさんの背景画像が登録されています。どのような画像が登録されているか確認し、自分のお気に入りの画像を選択し「</a:t>
            </a:r>
            <a:r>
              <a:rPr kumimoji="1" lang="en-US" altLang="ja-JP" dirty="0"/>
              <a:t>OK</a:t>
            </a:r>
            <a:r>
              <a:rPr kumimoji="1" lang="ja-JP" altLang="en-US" dirty="0"/>
              <a:t>」をクリックしましょう。ここでは「</a:t>
            </a:r>
            <a:r>
              <a:rPr kumimoji="1" lang="en-US" altLang="ja-JP" dirty="0"/>
              <a:t>blue sky</a:t>
            </a:r>
            <a:r>
              <a:rPr kumimoji="1" lang="ja-JP" altLang="en-US" dirty="0"/>
              <a:t>（ブルースカイ）」という画像を選択しました。</a:t>
            </a:r>
            <a:endParaRPr kumimoji="1" lang="en-US" altLang="ja-JP" dirty="0"/>
          </a:p>
        </p:txBody>
      </p:sp>
      <p:sp>
        <p:nvSpPr>
          <p:cNvPr id="5" name="正方形/長方形 4">
            <a:extLst>
              <a:ext uri="{FF2B5EF4-FFF2-40B4-BE49-F238E27FC236}">
                <a16:creationId xmlns:a16="http://schemas.microsoft.com/office/drawing/2014/main" id="{B1BDDB07-6A94-4E8C-9838-34451B69FF41}"/>
              </a:ext>
            </a:extLst>
          </p:cNvPr>
          <p:cNvSpPr/>
          <p:nvPr/>
        </p:nvSpPr>
        <p:spPr>
          <a:xfrm>
            <a:off x="6191794" y="3239589"/>
            <a:ext cx="1271452" cy="12017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C00CC6C3-DC70-41B5-A360-5CE15A6BE983}"/>
              </a:ext>
            </a:extLst>
          </p:cNvPr>
          <p:cNvSpPr/>
          <p:nvPr/>
        </p:nvSpPr>
        <p:spPr>
          <a:xfrm>
            <a:off x="7689669" y="5939246"/>
            <a:ext cx="548640" cy="3918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0387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E2D99A8-4C16-42E6-9506-894588621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91" y="1942276"/>
            <a:ext cx="4610743" cy="4001058"/>
          </a:xfrm>
          <a:prstGeom prst="rect">
            <a:avLst/>
          </a:prstGeom>
        </p:spPr>
      </p:pic>
      <p:sp>
        <p:nvSpPr>
          <p:cNvPr id="4" name="テキスト ボックス 3">
            <a:extLst>
              <a:ext uri="{FF2B5EF4-FFF2-40B4-BE49-F238E27FC236}">
                <a16:creationId xmlns:a16="http://schemas.microsoft.com/office/drawing/2014/main" id="{E10DBABD-E197-423D-8EB1-57AC6BEA200B}"/>
              </a:ext>
            </a:extLst>
          </p:cNvPr>
          <p:cNvSpPr txBox="1"/>
          <p:nvPr/>
        </p:nvSpPr>
        <p:spPr>
          <a:xfrm>
            <a:off x="600892" y="226569"/>
            <a:ext cx="7811587"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すると選択した画像が背景にセットされます。ぐっとゲームらしくなると思いますので、自分の好きな画像をセットしてみてくださいね。</a:t>
            </a:r>
            <a:endParaRPr kumimoji="1" lang="en-US" altLang="ja-JP" dirty="0"/>
          </a:p>
        </p:txBody>
      </p:sp>
    </p:spTree>
    <p:extLst>
      <p:ext uri="{BB962C8B-B14F-4D97-AF65-F5344CB8AC3E}">
        <p14:creationId xmlns:p14="http://schemas.microsoft.com/office/powerpoint/2010/main" val="378729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C73CB86-06FA-47FE-B985-09CEC2F92380}"/>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キャラクタやステージの構成</a:t>
            </a:r>
            <a:endParaRPr kumimoji="1" lang="en-US" altLang="ja-JP" sz="2800" dirty="0"/>
          </a:p>
        </p:txBody>
      </p:sp>
      <p:pic>
        <p:nvPicPr>
          <p:cNvPr id="5" name="図 4">
            <a:extLst>
              <a:ext uri="{FF2B5EF4-FFF2-40B4-BE49-F238E27FC236}">
                <a16:creationId xmlns:a16="http://schemas.microsoft.com/office/drawing/2014/main" id="{29F5F622-54C9-4C35-8EBE-7F0EB69EC84C}"/>
              </a:ext>
            </a:extLst>
          </p:cNvPr>
          <p:cNvPicPr>
            <a:picLocks noChangeAspect="1"/>
          </p:cNvPicPr>
          <p:nvPr/>
        </p:nvPicPr>
        <p:blipFill rotWithShape="1">
          <a:blip r:embed="rId2">
            <a:extLst>
              <a:ext uri="{28A0092B-C50C-407E-A947-70E740481C1C}">
                <a14:useLocalDpi xmlns:a14="http://schemas.microsoft.com/office/drawing/2010/main" val="0"/>
              </a:ext>
            </a:extLst>
          </a:blip>
          <a:srcRect r="29487" b="43043"/>
          <a:stretch/>
        </p:blipFill>
        <p:spPr>
          <a:xfrm>
            <a:off x="569349" y="1118054"/>
            <a:ext cx="4290034" cy="2896594"/>
          </a:xfrm>
          <a:prstGeom prst="rect">
            <a:avLst/>
          </a:prstGeom>
        </p:spPr>
      </p:pic>
      <p:sp>
        <p:nvSpPr>
          <p:cNvPr id="8" name="正方形/長方形 7">
            <a:extLst>
              <a:ext uri="{FF2B5EF4-FFF2-40B4-BE49-F238E27FC236}">
                <a16:creationId xmlns:a16="http://schemas.microsoft.com/office/drawing/2014/main" id="{375BEE4C-730C-434B-AF15-C4FC0D37F2E0}"/>
              </a:ext>
            </a:extLst>
          </p:cNvPr>
          <p:cNvSpPr/>
          <p:nvPr/>
        </p:nvSpPr>
        <p:spPr>
          <a:xfrm>
            <a:off x="409303" y="1001482"/>
            <a:ext cx="1715588"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5A77EB7-8EF8-49FF-BCB0-643D4FB5C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690" y="1092393"/>
            <a:ext cx="2219635" cy="828791"/>
          </a:xfrm>
          <a:prstGeom prst="rect">
            <a:avLst/>
          </a:prstGeom>
        </p:spPr>
      </p:pic>
      <p:sp>
        <p:nvSpPr>
          <p:cNvPr id="11" name="正方形/長方形 10">
            <a:extLst>
              <a:ext uri="{FF2B5EF4-FFF2-40B4-BE49-F238E27FC236}">
                <a16:creationId xmlns:a16="http://schemas.microsoft.com/office/drawing/2014/main" id="{4A8A070B-6A84-4199-8AAE-5A3D72DD8869}"/>
              </a:ext>
            </a:extLst>
          </p:cNvPr>
          <p:cNvSpPr/>
          <p:nvPr/>
        </p:nvSpPr>
        <p:spPr>
          <a:xfrm>
            <a:off x="5120640" y="1092393"/>
            <a:ext cx="2595154" cy="3358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5CE5448-2EC6-4718-92BA-E626E25FDAC8}"/>
              </a:ext>
            </a:extLst>
          </p:cNvPr>
          <p:cNvSpPr txBox="1"/>
          <p:nvPr/>
        </p:nvSpPr>
        <p:spPr>
          <a:xfrm>
            <a:off x="5120640" y="2170252"/>
            <a:ext cx="307741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ネコやねずみ、サルの場合</a:t>
            </a:r>
          </a:p>
        </p:txBody>
      </p:sp>
      <p:sp>
        <p:nvSpPr>
          <p:cNvPr id="13" name="テキスト ボックス 12">
            <a:extLst>
              <a:ext uri="{FF2B5EF4-FFF2-40B4-BE49-F238E27FC236}">
                <a16:creationId xmlns:a16="http://schemas.microsoft.com/office/drawing/2014/main" id="{258EBD2D-3F0F-4544-AD58-977AD16755C5}"/>
              </a:ext>
            </a:extLst>
          </p:cNvPr>
          <p:cNvSpPr txBox="1"/>
          <p:nvPr/>
        </p:nvSpPr>
        <p:spPr>
          <a:xfrm>
            <a:off x="1476103" y="3435894"/>
            <a:ext cx="185057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ステージの場合</a:t>
            </a:r>
          </a:p>
        </p:txBody>
      </p:sp>
      <p:sp>
        <p:nvSpPr>
          <p:cNvPr id="14" name="テキスト ボックス 13">
            <a:extLst>
              <a:ext uri="{FF2B5EF4-FFF2-40B4-BE49-F238E27FC236}">
                <a16:creationId xmlns:a16="http://schemas.microsoft.com/office/drawing/2014/main" id="{D2A03E9F-FE20-4542-B9A6-339DB46D681A}"/>
              </a:ext>
            </a:extLst>
          </p:cNvPr>
          <p:cNvSpPr txBox="1"/>
          <p:nvPr/>
        </p:nvSpPr>
        <p:spPr>
          <a:xfrm>
            <a:off x="666206" y="4125810"/>
            <a:ext cx="7811587" cy="235449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sz="1600" dirty="0"/>
              <a:t>スクラッチで作る作品には、ネコやねずみ、サルなどのキャラクタとキャラクタが活躍する舞台であるステージがあります。キャラクタやステージには</a:t>
            </a:r>
            <a:endParaRPr kumimoji="1" lang="en-US" altLang="ja-JP" sz="1600" dirty="0"/>
          </a:p>
          <a:p>
            <a:pPr marL="342900" indent="-342900">
              <a:lnSpc>
                <a:spcPct val="150000"/>
              </a:lnSpc>
              <a:buFont typeface="+mj-lt"/>
              <a:buAutoNum type="arabicPeriod"/>
            </a:pPr>
            <a:r>
              <a:rPr kumimoji="1" lang="ja-JP" altLang="en-US" sz="1600" dirty="0"/>
              <a:t>動作である「スクリプト」</a:t>
            </a:r>
            <a:endParaRPr kumimoji="1" lang="en-US" altLang="ja-JP" sz="1600" dirty="0"/>
          </a:p>
          <a:p>
            <a:pPr marL="342900" indent="-342900">
              <a:lnSpc>
                <a:spcPct val="150000"/>
              </a:lnSpc>
              <a:buFont typeface="+mj-lt"/>
              <a:buAutoNum type="arabicPeriod"/>
            </a:pPr>
            <a:r>
              <a:rPr kumimoji="1" lang="ja-JP" altLang="en-US" sz="1600" dirty="0"/>
              <a:t>見た目である「コスチューム・背景」</a:t>
            </a:r>
            <a:endParaRPr kumimoji="1" lang="en-US" altLang="ja-JP" sz="1600" dirty="0"/>
          </a:p>
          <a:p>
            <a:pPr marL="342900" indent="-342900">
              <a:lnSpc>
                <a:spcPct val="150000"/>
              </a:lnSpc>
              <a:buFont typeface="+mj-lt"/>
              <a:buAutoNum type="arabicPeriod"/>
            </a:pPr>
            <a:r>
              <a:rPr kumimoji="1" lang="ja-JP" altLang="en-US" sz="1600" dirty="0"/>
              <a:t>音楽や鳴き声である「音」</a:t>
            </a:r>
            <a:endParaRPr kumimoji="1" lang="en-US" altLang="ja-JP" sz="1600" dirty="0"/>
          </a:p>
          <a:p>
            <a:pPr>
              <a:lnSpc>
                <a:spcPct val="150000"/>
              </a:lnSpc>
            </a:pPr>
            <a:r>
              <a:rPr kumimoji="1" lang="ja-JP" altLang="en-US" sz="1600" dirty="0"/>
              <a:t>が設定できるようになっています。</a:t>
            </a:r>
            <a:endParaRPr kumimoji="1" lang="en-US" altLang="ja-JP" sz="1600" dirty="0"/>
          </a:p>
        </p:txBody>
      </p:sp>
    </p:spTree>
    <p:extLst>
      <p:ext uri="{BB962C8B-B14F-4D97-AF65-F5344CB8AC3E}">
        <p14:creationId xmlns:p14="http://schemas.microsoft.com/office/powerpoint/2010/main" val="336684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875927-4865-438E-9330-172775DB7ECD}"/>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ステージに音をつけてみよう</a:t>
            </a:r>
            <a:endParaRPr kumimoji="1" lang="en-US" altLang="ja-JP" sz="2800" dirty="0"/>
          </a:p>
        </p:txBody>
      </p:sp>
      <p:pic>
        <p:nvPicPr>
          <p:cNvPr id="4" name="図 3">
            <a:extLst>
              <a:ext uri="{FF2B5EF4-FFF2-40B4-BE49-F238E27FC236}">
                <a16:creationId xmlns:a16="http://schemas.microsoft.com/office/drawing/2014/main" id="{243E8749-32EF-42A7-8488-317896D5F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5" y="932270"/>
            <a:ext cx="4254719" cy="2375022"/>
          </a:xfrm>
          <a:prstGeom prst="rect">
            <a:avLst/>
          </a:prstGeom>
        </p:spPr>
      </p:pic>
      <p:sp>
        <p:nvSpPr>
          <p:cNvPr id="5" name="正方形/長方形 4">
            <a:extLst>
              <a:ext uri="{FF2B5EF4-FFF2-40B4-BE49-F238E27FC236}">
                <a16:creationId xmlns:a16="http://schemas.microsoft.com/office/drawing/2014/main" id="{A4175113-E725-46ED-B423-DD19B35A3B9B}"/>
              </a:ext>
            </a:extLst>
          </p:cNvPr>
          <p:cNvSpPr/>
          <p:nvPr/>
        </p:nvSpPr>
        <p:spPr>
          <a:xfrm>
            <a:off x="496389" y="1181424"/>
            <a:ext cx="1288868" cy="1402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3FC16C45-8D43-44D9-B607-56BEE42A1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066" y="1205166"/>
            <a:ext cx="2191056" cy="2124371"/>
          </a:xfrm>
          <a:prstGeom prst="rect">
            <a:avLst/>
          </a:prstGeom>
        </p:spPr>
      </p:pic>
      <p:sp>
        <p:nvSpPr>
          <p:cNvPr id="8" name="正方形/長方形 7">
            <a:extLst>
              <a:ext uri="{FF2B5EF4-FFF2-40B4-BE49-F238E27FC236}">
                <a16:creationId xmlns:a16="http://schemas.microsoft.com/office/drawing/2014/main" id="{2FF4E759-2F0E-413B-8443-DA5A1FBDD965}"/>
              </a:ext>
            </a:extLst>
          </p:cNvPr>
          <p:cNvSpPr/>
          <p:nvPr/>
        </p:nvSpPr>
        <p:spPr>
          <a:xfrm>
            <a:off x="6430404" y="1124107"/>
            <a:ext cx="696686"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3A8FC513-602D-4AE5-ABBE-F463A9B44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066" y="3710820"/>
            <a:ext cx="3063262" cy="2522686"/>
          </a:xfrm>
          <a:prstGeom prst="rect">
            <a:avLst/>
          </a:prstGeom>
        </p:spPr>
      </p:pic>
      <p:sp>
        <p:nvSpPr>
          <p:cNvPr id="11" name="矢印: 右 10">
            <a:extLst>
              <a:ext uri="{FF2B5EF4-FFF2-40B4-BE49-F238E27FC236}">
                <a16:creationId xmlns:a16="http://schemas.microsoft.com/office/drawing/2014/main" id="{3CCCC264-AA1E-4802-A3CF-ABA5172520EF}"/>
              </a:ext>
            </a:extLst>
          </p:cNvPr>
          <p:cNvSpPr/>
          <p:nvPr/>
        </p:nvSpPr>
        <p:spPr>
          <a:xfrm>
            <a:off x="2037806" y="1299625"/>
            <a:ext cx="4392598" cy="200298"/>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1C6DD15F-40DC-43F4-8D4E-F3CB06AAD1F0}"/>
              </a:ext>
            </a:extLst>
          </p:cNvPr>
          <p:cNvSpPr/>
          <p:nvPr/>
        </p:nvSpPr>
        <p:spPr>
          <a:xfrm rot="5400000">
            <a:off x="5854481" y="2565777"/>
            <a:ext cx="1848531" cy="274321"/>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B48DC2CB-9F0F-4827-8F49-2AA5A6C713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741" y="3681052"/>
            <a:ext cx="1848108" cy="1495634"/>
          </a:xfrm>
          <a:prstGeom prst="rect">
            <a:avLst/>
          </a:prstGeom>
        </p:spPr>
      </p:pic>
      <p:sp>
        <p:nvSpPr>
          <p:cNvPr id="15" name="正方形/長方形 14">
            <a:extLst>
              <a:ext uri="{FF2B5EF4-FFF2-40B4-BE49-F238E27FC236}">
                <a16:creationId xmlns:a16="http://schemas.microsoft.com/office/drawing/2014/main" id="{28286DDB-5A00-4E67-AB59-BC7B61033902}"/>
              </a:ext>
            </a:extLst>
          </p:cNvPr>
          <p:cNvSpPr/>
          <p:nvPr/>
        </p:nvSpPr>
        <p:spPr>
          <a:xfrm>
            <a:off x="2724446" y="3805844"/>
            <a:ext cx="1114697" cy="8799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56B21C11-8351-42AC-AB3B-F010B3EA3609}"/>
              </a:ext>
            </a:extLst>
          </p:cNvPr>
          <p:cNvCxnSpPr/>
          <p:nvPr/>
        </p:nvCxnSpPr>
        <p:spPr>
          <a:xfrm>
            <a:off x="4246109" y="3710820"/>
            <a:ext cx="1501548" cy="261953"/>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直線コネクタ 18">
            <a:extLst>
              <a:ext uri="{FF2B5EF4-FFF2-40B4-BE49-F238E27FC236}">
                <a16:creationId xmlns:a16="http://schemas.microsoft.com/office/drawing/2014/main" id="{F16247C5-BB07-4098-8276-CBAFAFEB5289}"/>
              </a:ext>
            </a:extLst>
          </p:cNvPr>
          <p:cNvCxnSpPr/>
          <p:nvPr/>
        </p:nvCxnSpPr>
        <p:spPr>
          <a:xfrm flipV="1">
            <a:off x="4234105" y="4876800"/>
            <a:ext cx="1635472" cy="299886"/>
          </a:xfrm>
          <a:prstGeom prst="line">
            <a:avLst/>
          </a:prstGeom>
        </p:spPr>
        <p:style>
          <a:lnRef idx="3">
            <a:schemeClr val="accent2"/>
          </a:lnRef>
          <a:fillRef idx="0">
            <a:schemeClr val="accent2"/>
          </a:fillRef>
          <a:effectRef idx="2">
            <a:schemeClr val="accent2"/>
          </a:effectRef>
          <a:fontRef idx="minor">
            <a:schemeClr val="tx1"/>
          </a:fontRef>
        </p:style>
      </p:cxnSp>
      <p:sp>
        <p:nvSpPr>
          <p:cNvPr id="20" name="テキスト ボックス 19">
            <a:extLst>
              <a:ext uri="{FF2B5EF4-FFF2-40B4-BE49-F238E27FC236}">
                <a16:creationId xmlns:a16="http://schemas.microsoft.com/office/drawing/2014/main" id="{13B746EF-419A-4907-98F3-5AFAF36EFCB0}"/>
              </a:ext>
            </a:extLst>
          </p:cNvPr>
          <p:cNvSpPr txBox="1"/>
          <p:nvPr/>
        </p:nvSpPr>
        <p:spPr>
          <a:xfrm>
            <a:off x="496389" y="5605664"/>
            <a:ext cx="7811587"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ステージを選択し「音」を選択します。その後、「音をライブラリーから選択」をクリックしましょう。</a:t>
            </a:r>
            <a:endParaRPr kumimoji="1" lang="en-US" altLang="ja-JP" dirty="0"/>
          </a:p>
        </p:txBody>
      </p:sp>
    </p:spTree>
    <p:extLst>
      <p:ext uri="{BB962C8B-B14F-4D97-AF65-F5344CB8AC3E}">
        <p14:creationId xmlns:p14="http://schemas.microsoft.com/office/powerpoint/2010/main" val="3885877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5A0E4A-6AF5-43E0-93BA-079D5819E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54" y="1873626"/>
            <a:ext cx="8525691" cy="4349278"/>
          </a:xfrm>
          <a:prstGeom prst="rect">
            <a:avLst/>
          </a:prstGeom>
        </p:spPr>
      </p:pic>
      <p:sp>
        <p:nvSpPr>
          <p:cNvPr id="4" name="テキスト ボックス 3">
            <a:extLst>
              <a:ext uri="{FF2B5EF4-FFF2-40B4-BE49-F238E27FC236}">
                <a16:creationId xmlns:a16="http://schemas.microsoft.com/office/drawing/2014/main" id="{4620570D-C37F-4C72-94E6-B381B582F939}"/>
              </a:ext>
            </a:extLst>
          </p:cNvPr>
          <p:cNvSpPr txBox="1"/>
          <p:nvPr/>
        </p:nvSpPr>
        <p:spPr>
          <a:xfrm>
            <a:off x="409303" y="267310"/>
            <a:ext cx="8125097"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「▶」ボタンを押すと音を聞くことができます。どのような音が登録されているか確認してみましょう。ボタンを押しても、音が出ない場合は先生に相談しましょう。</a:t>
            </a:r>
            <a:endParaRPr kumimoji="1" lang="en-US" altLang="ja-JP" dirty="0"/>
          </a:p>
        </p:txBody>
      </p:sp>
    </p:spTree>
    <p:extLst>
      <p:ext uri="{BB962C8B-B14F-4D97-AF65-F5344CB8AC3E}">
        <p14:creationId xmlns:p14="http://schemas.microsoft.com/office/powerpoint/2010/main" val="282576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1B0CCF-5234-43D5-BFD6-F2279CA43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942" y="1399303"/>
            <a:ext cx="6916115" cy="2753109"/>
          </a:xfrm>
          <a:prstGeom prst="rect">
            <a:avLst/>
          </a:prstGeom>
        </p:spPr>
      </p:pic>
      <p:sp>
        <p:nvSpPr>
          <p:cNvPr id="4" name="テキスト ボックス 3">
            <a:extLst>
              <a:ext uri="{FF2B5EF4-FFF2-40B4-BE49-F238E27FC236}">
                <a16:creationId xmlns:a16="http://schemas.microsoft.com/office/drawing/2014/main" id="{4F1C3CDF-84C8-4FA8-B666-DC026F9015C0}"/>
              </a:ext>
            </a:extLst>
          </p:cNvPr>
          <p:cNvSpPr txBox="1"/>
          <p:nvPr/>
        </p:nvSpPr>
        <p:spPr>
          <a:xfrm>
            <a:off x="409303" y="267310"/>
            <a:ext cx="8125097"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自分の気に入った音を選択し「</a:t>
            </a:r>
            <a:r>
              <a:rPr kumimoji="1" lang="en-US" altLang="ja-JP" dirty="0"/>
              <a:t>OK</a:t>
            </a:r>
            <a:r>
              <a:rPr kumimoji="1" lang="ja-JP" altLang="en-US" dirty="0"/>
              <a:t>」をクリックしましょう。ここでは「</a:t>
            </a:r>
            <a:r>
              <a:rPr kumimoji="1" lang="en-US" altLang="ja-JP" dirty="0"/>
              <a:t>cymbal echo</a:t>
            </a:r>
            <a:r>
              <a:rPr kumimoji="1" lang="ja-JP" altLang="en-US" dirty="0"/>
              <a:t>（シンバルエコー）」を選択しました。</a:t>
            </a:r>
            <a:endParaRPr kumimoji="1" lang="en-US" altLang="ja-JP" dirty="0"/>
          </a:p>
        </p:txBody>
      </p:sp>
      <p:sp>
        <p:nvSpPr>
          <p:cNvPr id="5" name="正方形/長方形 4">
            <a:extLst>
              <a:ext uri="{FF2B5EF4-FFF2-40B4-BE49-F238E27FC236}">
                <a16:creationId xmlns:a16="http://schemas.microsoft.com/office/drawing/2014/main" id="{B4BB9F3D-6243-4ECF-BA7B-CD84496AAB91}"/>
              </a:ext>
            </a:extLst>
          </p:cNvPr>
          <p:cNvSpPr/>
          <p:nvPr/>
        </p:nvSpPr>
        <p:spPr>
          <a:xfrm>
            <a:off x="6723017" y="1611086"/>
            <a:ext cx="1288869" cy="11408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909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6</a:t>
            </a:r>
            <a:r>
              <a:rPr kumimoji="1" lang="ja-JP" altLang="en-US" sz="11500" dirty="0"/>
              <a:t>章</a:t>
            </a:r>
          </a:p>
        </p:txBody>
      </p:sp>
    </p:spTree>
    <p:extLst>
      <p:ext uri="{BB962C8B-B14F-4D97-AF65-F5344CB8AC3E}">
        <p14:creationId xmlns:p14="http://schemas.microsoft.com/office/powerpoint/2010/main" val="925105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B7075E-B884-4BAA-B64A-85F8BFC4E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03" y="983703"/>
            <a:ext cx="4305901" cy="3305636"/>
          </a:xfrm>
          <a:prstGeom prst="rect">
            <a:avLst/>
          </a:prstGeom>
        </p:spPr>
      </p:pic>
      <p:sp>
        <p:nvSpPr>
          <p:cNvPr id="4" name="テキスト ボックス 3">
            <a:extLst>
              <a:ext uri="{FF2B5EF4-FFF2-40B4-BE49-F238E27FC236}">
                <a16:creationId xmlns:a16="http://schemas.microsoft.com/office/drawing/2014/main" id="{87933586-A40B-4D12-A21B-8ABBB5A6932E}"/>
              </a:ext>
            </a:extLst>
          </p:cNvPr>
          <p:cNvSpPr txBox="1"/>
          <p:nvPr/>
        </p:nvSpPr>
        <p:spPr>
          <a:xfrm>
            <a:off x="409303" y="267310"/>
            <a:ext cx="8125097"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するとステージの「音」に追加した音「</a:t>
            </a:r>
            <a:r>
              <a:rPr kumimoji="1" lang="en-US" altLang="ja-JP" dirty="0"/>
              <a:t>cymbal echo</a:t>
            </a:r>
            <a:r>
              <a:rPr kumimoji="1" lang="ja-JP" altLang="en-US" dirty="0"/>
              <a:t>」が表示されます。</a:t>
            </a:r>
            <a:endParaRPr kumimoji="1" lang="en-US" altLang="ja-JP" dirty="0"/>
          </a:p>
        </p:txBody>
      </p:sp>
    </p:spTree>
    <p:extLst>
      <p:ext uri="{BB962C8B-B14F-4D97-AF65-F5344CB8AC3E}">
        <p14:creationId xmlns:p14="http://schemas.microsoft.com/office/powerpoint/2010/main" val="2142238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E245A9-42AF-4194-AB62-2B6F8D68E6E6}"/>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ゲーム開始時に音をならそう</a:t>
            </a:r>
            <a:endParaRPr kumimoji="1" lang="en-US" altLang="ja-JP" sz="2800" dirty="0"/>
          </a:p>
        </p:txBody>
      </p:sp>
      <p:pic>
        <p:nvPicPr>
          <p:cNvPr id="4" name="図 3">
            <a:extLst>
              <a:ext uri="{FF2B5EF4-FFF2-40B4-BE49-F238E27FC236}">
                <a16:creationId xmlns:a16="http://schemas.microsoft.com/office/drawing/2014/main" id="{31EDEB62-EE23-4495-8E07-02A984F6F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032" y="1153885"/>
            <a:ext cx="2619741" cy="1114581"/>
          </a:xfrm>
          <a:prstGeom prst="rect">
            <a:avLst/>
          </a:prstGeom>
        </p:spPr>
      </p:pic>
      <p:pic>
        <p:nvPicPr>
          <p:cNvPr id="6" name="図 5">
            <a:extLst>
              <a:ext uri="{FF2B5EF4-FFF2-40B4-BE49-F238E27FC236}">
                <a16:creationId xmlns:a16="http://schemas.microsoft.com/office/drawing/2014/main" id="{548CC2C0-DCEB-440A-9291-80056C671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09" y="1269088"/>
            <a:ext cx="2019582" cy="714475"/>
          </a:xfrm>
          <a:prstGeom prst="rect">
            <a:avLst/>
          </a:prstGeom>
        </p:spPr>
      </p:pic>
      <p:sp>
        <p:nvSpPr>
          <p:cNvPr id="7" name="正方形/長方形 6">
            <a:extLst>
              <a:ext uri="{FF2B5EF4-FFF2-40B4-BE49-F238E27FC236}">
                <a16:creationId xmlns:a16="http://schemas.microsoft.com/office/drawing/2014/main" id="{46FC4A9C-38C4-407C-9E7C-2E89B22C16B7}"/>
              </a:ext>
            </a:extLst>
          </p:cNvPr>
          <p:cNvSpPr/>
          <p:nvPr/>
        </p:nvSpPr>
        <p:spPr>
          <a:xfrm>
            <a:off x="496389" y="1175657"/>
            <a:ext cx="1210491" cy="4093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B5B9181E-44DA-4159-8D7E-762963E5E1A1}"/>
              </a:ext>
            </a:extLst>
          </p:cNvPr>
          <p:cNvSpPr/>
          <p:nvPr/>
        </p:nvSpPr>
        <p:spPr>
          <a:xfrm>
            <a:off x="3004457" y="1380308"/>
            <a:ext cx="844732" cy="523220"/>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0285DC5-EF61-40C3-B94A-50F8D355309C}"/>
              </a:ext>
            </a:extLst>
          </p:cNvPr>
          <p:cNvSpPr txBox="1"/>
          <p:nvPr/>
        </p:nvSpPr>
        <p:spPr>
          <a:xfrm>
            <a:off x="522514" y="2616358"/>
            <a:ext cx="8125097" cy="171136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「音」から「スクリプト」をクリックし、「開始ボタンがクリックされたとき」に「ずっと、終わるまで</a:t>
            </a:r>
            <a:r>
              <a:rPr kumimoji="1" lang="en-US" altLang="ja-JP" dirty="0"/>
              <a:t>cymbal echo</a:t>
            </a:r>
            <a:r>
              <a:rPr kumimoji="1" lang="ja-JP" altLang="en-US" dirty="0"/>
              <a:t>の音を鳴らす」ようにブロックを組んでみましょう。</a:t>
            </a:r>
            <a:endParaRPr kumimoji="1" lang="en-US" altLang="ja-JP" dirty="0"/>
          </a:p>
          <a:p>
            <a:pPr>
              <a:lnSpc>
                <a:spcPct val="150000"/>
              </a:lnSpc>
            </a:pPr>
            <a:r>
              <a:rPr kumimoji="1" lang="ja-JP" altLang="en-US" dirty="0"/>
              <a:t>開始ボタンをクリックすると、</a:t>
            </a:r>
            <a:r>
              <a:rPr kumimoji="1" lang="en-US" altLang="ja-JP" dirty="0"/>
              <a:t> cymbal echo</a:t>
            </a:r>
            <a:r>
              <a:rPr kumimoji="1" lang="ja-JP" altLang="en-US" dirty="0"/>
              <a:t>の音がずっとなるようになります。</a:t>
            </a:r>
            <a:endParaRPr kumimoji="1" lang="en-US" altLang="ja-JP" dirty="0"/>
          </a:p>
        </p:txBody>
      </p:sp>
    </p:spTree>
    <p:extLst>
      <p:ext uri="{BB962C8B-B14F-4D97-AF65-F5344CB8AC3E}">
        <p14:creationId xmlns:p14="http://schemas.microsoft.com/office/powerpoint/2010/main" val="1626323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F6D9D4C-6BB6-4F73-8C1A-7444C94AAEBC}"/>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スタート画面を作成しよう</a:t>
            </a:r>
            <a:endParaRPr kumimoji="1" lang="en-US" altLang="ja-JP" sz="2800" dirty="0"/>
          </a:p>
        </p:txBody>
      </p:sp>
      <p:pic>
        <p:nvPicPr>
          <p:cNvPr id="4" name="図 3">
            <a:extLst>
              <a:ext uri="{FF2B5EF4-FFF2-40B4-BE49-F238E27FC236}">
                <a16:creationId xmlns:a16="http://schemas.microsoft.com/office/drawing/2014/main" id="{E088F81C-A11E-4ACE-8F3C-B281BC4879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852" y="2134326"/>
            <a:ext cx="3067478" cy="2981741"/>
          </a:xfrm>
          <a:prstGeom prst="rect">
            <a:avLst/>
          </a:prstGeom>
        </p:spPr>
      </p:pic>
      <p:sp>
        <p:nvSpPr>
          <p:cNvPr id="5" name="正方形/長方形 4">
            <a:extLst>
              <a:ext uri="{FF2B5EF4-FFF2-40B4-BE49-F238E27FC236}">
                <a16:creationId xmlns:a16="http://schemas.microsoft.com/office/drawing/2014/main" id="{07F829F3-4626-4249-BE39-EF76A6A4324F}"/>
              </a:ext>
            </a:extLst>
          </p:cNvPr>
          <p:cNvSpPr/>
          <p:nvPr/>
        </p:nvSpPr>
        <p:spPr>
          <a:xfrm>
            <a:off x="661852" y="2991647"/>
            <a:ext cx="1236617" cy="9492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F125B0ED-E233-4D56-8093-C3489A191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582" y="2159979"/>
            <a:ext cx="2772162" cy="2143424"/>
          </a:xfrm>
          <a:prstGeom prst="rect">
            <a:avLst/>
          </a:prstGeom>
        </p:spPr>
      </p:pic>
      <p:pic>
        <p:nvPicPr>
          <p:cNvPr id="9" name="図 8">
            <a:extLst>
              <a:ext uri="{FF2B5EF4-FFF2-40B4-BE49-F238E27FC236}">
                <a16:creationId xmlns:a16="http://schemas.microsoft.com/office/drawing/2014/main" id="{0CEF64C6-CAC1-49A7-8246-3569CC455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477" y="4733926"/>
            <a:ext cx="2629267" cy="1819529"/>
          </a:xfrm>
          <a:prstGeom prst="rect">
            <a:avLst/>
          </a:prstGeom>
        </p:spPr>
      </p:pic>
      <p:sp>
        <p:nvSpPr>
          <p:cNvPr id="10" name="矢印: 右 9">
            <a:extLst>
              <a:ext uri="{FF2B5EF4-FFF2-40B4-BE49-F238E27FC236}">
                <a16:creationId xmlns:a16="http://schemas.microsoft.com/office/drawing/2014/main" id="{43F1AF94-6AB2-4412-AB0A-278D3E7129F6}"/>
              </a:ext>
            </a:extLst>
          </p:cNvPr>
          <p:cNvSpPr/>
          <p:nvPr/>
        </p:nvSpPr>
        <p:spPr>
          <a:xfrm>
            <a:off x="2029097" y="3155212"/>
            <a:ext cx="2612572" cy="149945"/>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C54476B0-3E40-4B93-9232-1B0DFC3C46AF}"/>
              </a:ext>
            </a:extLst>
          </p:cNvPr>
          <p:cNvSpPr/>
          <p:nvPr/>
        </p:nvSpPr>
        <p:spPr>
          <a:xfrm>
            <a:off x="6322424" y="2904563"/>
            <a:ext cx="156754" cy="2211504"/>
          </a:xfrm>
          <a:prstGeom prst="down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87B7DAD-F8E7-436F-9EF3-F7681D3C13C5}"/>
              </a:ext>
            </a:extLst>
          </p:cNvPr>
          <p:cNvSpPr txBox="1"/>
          <p:nvPr/>
        </p:nvSpPr>
        <p:spPr>
          <a:xfrm>
            <a:off x="359192" y="5340612"/>
            <a:ext cx="4143140"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元からあった白い背景の名前を「スタート画面」に変更しましょう。</a:t>
            </a:r>
            <a:endParaRPr kumimoji="1" lang="en-US" altLang="ja-JP" dirty="0"/>
          </a:p>
        </p:txBody>
      </p:sp>
      <p:sp>
        <p:nvSpPr>
          <p:cNvPr id="13" name="テキスト ボックス 12">
            <a:extLst>
              <a:ext uri="{FF2B5EF4-FFF2-40B4-BE49-F238E27FC236}">
                <a16:creationId xmlns:a16="http://schemas.microsoft.com/office/drawing/2014/main" id="{BAE0407D-B7B0-482A-8059-EDF29491441B}"/>
              </a:ext>
            </a:extLst>
          </p:cNvPr>
          <p:cNvSpPr txBox="1"/>
          <p:nvPr/>
        </p:nvSpPr>
        <p:spPr>
          <a:xfrm>
            <a:off x="498529" y="1018358"/>
            <a:ext cx="814908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さらにゲームっぽくするように元にあった画面を改造してスタート画面を作成していきましょう。</a:t>
            </a:r>
            <a:endParaRPr kumimoji="1" lang="en-US" altLang="ja-JP" dirty="0"/>
          </a:p>
        </p:txBody>
      </p:sp>
    </p:spTree>
    <p:extLst>
      <p:ext uri="{BB962C8B-B14F-4D97-AF65-F5344CB8AC3E}">
        <p14:creationId xmlns:p14="http://schemas.microsoft.com/office/powerpoint/2010/main" val="271478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3DEF191-3E79-461A-96CA-7531886BB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13" y="1266739"/>
            <a:ext cx="2429214" cy="1276528"/>
          </a:xfrm>
          <a:prstGeom prst="rect">
            <a:avLst/>
          </a:prstGeom>
        </p:spPr>
      </p:pic>
      <p:pic>
        <p:nvPicPr>
          <p:cNvPr id="5" name="図 4">
            <a:extLst>
              <a:ext uri="{FF2B5EF4-FFF2-40B4-BE49-F238E27FC236}">
                <a16:creationId xmlns:a16="http://schemas.microsoft.com/office/drawing/2014/main" id="{57CB308C-E0B8-4D70-A4EB-A94BBF2964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465" y="1166712"/>
            <a:ext cx="4239217" cy="2753109"/>
          </a:xfrm>
          <a:prstGeom prst="rect">
            <a:avLst/>
          </a:prstGeom>
        </p:spPr>
      </p:pic>
      <p:sp>
        <p:nvSpPr>
          <p:cNvPr id="6" name="正方形/長方形 5">
            <a:extLst>
              <a:ext uri="{FF2B5EF4-FFF2-40B4-BE49-F238E27FC236}">
                <a16:creationId xmlns:a16="http://schemas.microsoft.com/office/drawing/2014/main" id="{4C49DE7E-A58C-46AB-9D18-DD83CBA44C8B}"/>
              </a:ext>
            </a:extLst>
          </p:cNvPr>
          <p:cNvSpPr/>
          <p:nvPr/>
        </p:nvSpPr>
        <p:spPr>
          <a:xfrm>
            <a:off x="1698171" y="1706882"/>
            <a:ext cx="1349829" cy="40059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89417B57-88C6-4337-9DCF-44C5D8DB4897}"/>
              </a:ext>
            </a:extLst>
          </p:cNvPr>
          <p:cNvCxnSpPr/>
          <p:nvPr/>
        </p:nvCxnSpPr>
        <p:spPr>
          <a:xfrm>
            <a:off x="3048000" y="2107477"/>
            <a:ext cx="3056709" cy="8098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正方形/長方形 8">
            <a:extLst>
              <a:ext uri="{FF2B5EF4-FFF2-40B4-BE49-F238E27FC236}">
                <a16:creationId xmlns:a16="http://schemas.microsoft.com/office/drawing/2014/main" id="{F51B2460-7AAE-47C8-9779-698872CADCC1}"/>
              </a:ext>
            </a:extLst>
          </p:cNvPr>
          <p:cNvSpPr/>
          <p:nvPr/>
        </p:nvSpPr>
        <p:spPr>
          <a:xfrm>
            <a:off x="5799909" y="2351317"/>
            <a:ext cx="1149531" cy="9666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1B876B25-22CF-4AAA-AB89-D9A335CBDF0F}"/>
              </a:ext>
            </a:extLst>
          </p:cNvPr>
          <p:cNvSpPr txBox="1"/>
          <p:nvPr/>
        </p:nvSpPr>
        <p:spPr>
          <a:xfrm>
            <a:off x="288453" y="4196145"/>
            <a:ext cx="8567094"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a:t>
            </a:r>
            <a:r>
              <a:rPr kumimoji="1" lang="en-US" altLang="ja-JP" dirty="0"/>
              <a:t>T</a:t>
            </a:r>
            <a:r>
              <a:rPr kumimoji="1" lang="ja-JP" altLang="en-US" dirty="0"/>
              <a:t>」のボタンをクリックし、スタート画面の中をクリックすると文字を入力できるようになります。</a:t>
            </a:r>
            <a:endParaRPr kumimoji="1" lang="en-US" altLang="ja-JP" dirty="0"/>
          </a:p>
        </p:txBody>
      </p:sp>
      <p:sp>
        <p:nvSpPr>
          <p:cNvPr id="11" name="テキスト ボックス 10">
            <a:extLst>
              <a:ext uri="{FF2B5EF4-FFF2-40B4-BE49-F238E27FC236}">
                <a16:creationId xmlns:a16="http://schemas.microsoft.com/office/drawing/2014/main" id="{14F25651-B32C-453E-9029-D21703CE5FF7}"/>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スタート画面にゲーム名を表示しよう</a:t>
            </a:r>
            <a:endParaRPr kumimoji="1" lang="en-US" altLang="ja-JP" sz="2800" dirty="0"/>
          </a:p>
        </p:txBody>
      </p:sp>
    </p:spTree>
    <p:extLst>
      <p:ext uri="{BB962C8B-B14F-4D97-AF65-F5344CB8AC3E}">
        <p14:creationId xmlns:p14="http://schemas.microsoft.com/office/powerpoint/2010/main" val="125906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ADEC113-63F7-4CF7-9636-6807FF94F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541" y="1460800"/>
            <a:ext cx="4762745" cy="2438525"/>
          </a:xfrm>
          <a:prstGeom prst="rect">
            <a:avLst/>
          </a:prstGeom>
        </p:spPr>
        <p:style>
          <a:lnRef idx="2">
            <a:schemeClr val="accent2"/>
          </a:lnRef>
          <a:fillRef idx="1">
            <a:schemeClr val="lt1"/>
          </a:fillRef>
          <a:effectRef idx="0">
            <a:schemeClr val="accent2"/>
          </a:effectRef>
          <a:fontRef idx="minor">
            <a:schemeClr val="dk1"/>
          </a:fontRef>
        </p:style>
      </p:pic>
      <p:sp>
        <p:nvSpPr>
          <p:cNvPr id="4" name="テキスト ボックス 3">
            <a:extLst>
              <a:ext uri="{FF2B5EF4-FFF2-40B4-BE49-F238E27FC236}">
                <a16:creationId xmlns:a16="http://schemas.microsoft.com/office/drawing/2014/main" id="{A22CB9E1-B1BA-4BD4-9514-D48FD2331A4B}"/>
              </a:ext>
            </a:extLst>
          </p:cNvPr>
          <p:cNvSpPr txBox="1"/>
          <p:nvPr/>
        </p:nvSpPr>
        <p:spPr>
          <a:xfrm>
            <a:off x="375539" y="242451"/>
            <a:ext cx="8567094"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アルファベットで、次のように「</a:t>
            </a:r>
            <a:r>
              <a:rPr kumimoji="1" lang="en-US" altLang="ja-JP" dirty="0"/>
              <a:t>Scratch Cat Game</a:t>
            </a:r>
            <a:r>
              <a:rPr kumimoji="1" lang="ja-JP" altLang="en-US" dirty="0"/>
              <a:t> </a:t>
            </a:r>
            <a:r>
              <a:rPr kumimoji="1" lang="en-US" altLang="ja-JP" dirty="0"/>
              <a:t>Press the</a:t>
            </a:r>
            <a:r>
              <a:rPr kumimoji="1" lang="ja-JP" altLang="en-US" dirty="0"/>
              <a:t> </a:t>
            </a:r>
            <a:r>
              <a:rPr kumimoji="1" lang="en-US" altLang="ja-JP" dirty="0"/>
              <a:t>space key</a:t>
            </a:r>
            <a:r>
              <a:rPr kumimoji="1" lang="ja-JP" altLang="en-US" dirty="0"/>
              <a:t>（スクラッチキャットゲーム、スペースキーを押してください）」と入力しましょう。</a:t>
            </a:r>
            <a:endParaRPr kumimoji="1" lang="en-US" altLang="ja-JP" dirty="0"/>
          </a:p>
        </p:txBody>
      </p:sp>
    </p:spTree>
    <p:extLst>
      <p:ext uri="{BB962C8B-B14F-4D97-AF65-F5344CB8AC3E}">
        <p14:creationId xmlns:p14="http://schemas.microsoft.com/office/powerpoint/2010/main" val="3970642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A0D1F87-5B96-45A5-8049-5A3C36ECF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172" y="461554"/>
            <a:ext cx="4743797" cy="5590903"/>
          </a:xfrm>
          <a:prstGeom prst="rect">
            <a:avLst/>
          </a:prstGeom>
        </p:spPr>
        <p:style>
          <a:lnRef idx="2">
            <a:schemeClr val="accent2"/>
          </a:lnRef>
          <a:fillRef idx="1">
            <a:schemeClr val="lt1"/>
          </a:fillRef>
          <a:effectRef idx="0">
            <a:schemeClr val="accent2"/>
          </a:effectRef>
          <a:fontRef idx="minor">
            <a:schemeClr val="dk1"/>
          </a:fontRef>
        </p:style>
      </p:pic>
      <p:sp>
        <p:nvSpPr>
          <p:cNvPr id="3" name="正方形/長方形 2">
            <a:extLst>
              <a:ext uri="{FF2B5EF4-FFF2-40B4-BE49-F238E27FC236}">
                <a16:creationId xmlns:a16="http://schemas.microsoft.com/office/drawing/2014/main" id="{C0A39408-4577-4CD5-B455-98D20A8D443A}"/>
              </a:ext>
            </a:extLst>
          </p:cNvPr>
          <p:cNvSpPr/>
          <p:nvPr/>
        </p:nvSpPr>
        <p:spPr>
          <a:xfrm>
            <a:off x="1079861" y="4458789"/>
            <a:ext cx="2508069" cy="1854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434CF40-A0B2-49C6-AD4D-867E4ADF94EF}"/>
              </a:ext>
            </a:extLst>
          </p:cNvPr>
          <p:cNvSpPr txBox="1"/>
          <p:nvPr/>
        </p:nvSpPr>
        <p:spPr>
          <a:xfrm>
            <a:off x="5173961" y="461554"/>
            <a:ext cx="3839410"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フォント（文字の種類）を変更することができます。自分の気に入ったフォントに変更してみましょう。</a:t>
            </a:r>
            <a:endParaRPr kumimoji="1" lang="en-US" altLang="ja-JP" dirty="0"/>
          </a:p>
          <a:p>
            <a:pPr>
              <a:lnSpc>
                <a:spcPct val="150000"/>
              </a:lnSpc>
            </a:pPr>
            <a:endParaRPr kumimoji="1" lang="en-US" altLang="ja-JP" dirty="0"/>
          </a:p>
          <a:p>
            <a:pPr>
              <a:lnSpc>
                <a:spcPct val="150000"/>
              </a:lnSpc>
            </a:pPr>
            <a:r>
              <a:rPr kumimoji="1" lang="ja-JP" altLang="en-US" dirty="0"/>
              <a:t>日本語の入力はできないので、アルファベット（半角モード）で入力しましょう。（</a:t>
            </a:r>
            <a:r>
              <a:rPr kumimoji="1" lang="en-US" altLang="ja-JP" dirty="0"/>
              <a:t>2018</a:t>
            </a:r>
            <a:r>
              <a:rPr kumimoji="1" lang="ja-JP" altLang="en-US" dirty="0"/>
              <a:t>年</a:t>
            </a:r>
            <a:r>
              <a:rPr kumimoji="1" lang="en-US" altLang="ja-JP" dirty="0"/>
              <a:t>1</a:t>
            </a:r>
            <a:r>
              <a:rPr kumimoji="1" lang="ja-JP" altLang="en-US" dirty="0"/>
              <a:t>月時点）</a:t>
            </a:r>
            <a:endParaRPr kumimoji="1" lang="en-US" altLang="ja-JP" dirty="0"/>
          </a:p>
        </p:txBody>
      </p:sp>
    </p:spTree>
    <p:extLst>
      <p:ext uri="{BB962C8B-B14F-4D97-AF65-F5344CB8AC3E}">
        <p14:creationId xmlns:p14="http://schemas.microsoft.com/office/powerpoint/2010/main" val="2988154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560B642-5E18-4C07-8661-3DB7EDBF8D9F}"/>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ゲーム開始時にスタート画面を表示しよう</a:t>
            </a:r>
            <a:endParaRPr kumimoji="1" lang="en-US" altLang="ja-JP" sz="2800" dirty="0"/>
          </a:p>
        </p:txBody>
      </p:sp>
      <p:pic>
        <p:nvPicPr>
          <p:cNvPr id="6" name="図 5">
            <a:extLst>
              <a:ext uri="{FF2B5EF4-FFF2-40B4-BE49-F238E27FC236}">
                <a16:creationId xmlns:a16="http://schemas.microsoft.com/office/drawing/2014/main" id="{D76FB230-DE6D-42BC-BCEE-EB32FC1BD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293249"/>
            <a:ext cx="4867954" cy="1571844"/>
          </a:xfrm>
          <a:prstGeom prst="rect">
            <a:avLst/>
          </a:prstGeom>
        </p:spPr>
      </p:pic>
      <p:sp>
        <p:nvSpPr>
          <p:cNvPr id="7" name="テキスト ボックス 6">
            <a:extLst>
              <a:ext uri="{FF2B5EF4-FFF2-40B4-BE49-F238E27FC236}">
                <a16:creationId xmlns:a16="http://schemas.microsoft.com/office/drawing/2014/main" id="{0223A6DC-B2DF-4F3A-953F-E72A05A427B7}"/>
              </a:ext>
            </a:extLst>
          </p:cNvPr>
          <p:cNvSpPr txBox="1"/>
          <p:nvPr/>
        </p:nvSpPr>
        <p:spPr>
          <a:xfrm>
            <a:off x="496389" y="3135085"/>
            <a:ext cx="815122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ステージのスクリプトを表示しましょう。「開始ボタンがクリックされたたとき」に背景をスタート画面に変更するようにブロックを置きましょう。</a:t>
            </a:r>
            <a:endParaRPr kumimoji="1" lang="en-US" altLang="ja-JP" dirty="0"/>
          </a:p>
          <a:p>
            <a:pPr>
              <a:lnSpc>
                <a:spcPct val="150000"/>
              </a:lnSpc>
            </a:pPr>
            <a:r>
              <a:rPr kumimoji="1" lang="ja-JP" altLang="en-US" dirty="0"/>
              <a:t>また、スペースキーを押したときに背景をゲームの実行中の画面「</a:t>
            </a:r>
            <a:r>
              <a:rPr kumimoji="1" lang="en-US" altLang="ja-JP" dirty="0"/>
              <a:t>blue sky</a:t>
            </a:r>
            <a:r>
              <a:rPr kumimoji="1" lang="ja-JP" altLang="en-US" dirty="0"/>
              <a:t>」になるようにブロックを置きましょう。</a:t>
            </a:r>
            <a:endParaRPr kumimoji="1" lang="en-US" altLang="ja-JP" dirty="0"/>
          </a:p>
        </p:txBody>
      </p:sp>
    </p:spTree>
    <p:extLst>
      <p:ext uri="{BB962C8B-B14F-4D97-AF65-F5344CB8AC3E}">
        <p14:creationId xmlns:p14="http://schemas.microsoft.com/office/powerpoint/2010/main" val="834837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9</a:t>
            </a:r>
            <a:r>
              <a:rPr kumimoji="1" lang="ja-JP" altLang="en-US" sz="11500" dirty="0"/>
              <a:t>章</a:t>
            </a:r>
          </a:p>
        </p:txBody>
      </p:sp>
    </p:spTree>
    <p:extLst>
      <p:ext uri="{BB962C8B-B14F-4D97-AF65-F5344CB8AC3E}">
        <p14:creationId xmlns:p14="http://schemas.microsoft.com/office/powerpoint/2010/main" val="19860162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E09347B-0C44-4800-A899-287E3301FC2C}"/>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ゲームの動きを制御（せいぎょ）しよう</a:t>
            </a:r>
            <a:endParaRPr kumimoji="1" lang="en-US" altLang="ja-JP" sz="2800" dirty="0"/>
          </a:p>
        </p:txBody>
      </p:sp>
      <p:sp>
        <p:nvSpPr>
          <p:cNvPr id="3" name="テキスト ボックス 2">
            <a:extLst>
              <a:ext uri="{FF2B5EF4-FFF2-40B4-BE49-F238E27FC236}">
                <a16:creationId xmlns:a16="http://schemas.microsoft.com/office/drawing/2014/main" id="{A2C284A4-F9C8-4BD9-BC01-862AF7135B52}"/>
              </a:ext>
            </a:extLst>
          </p:cNvPr>
          <p:cNvSpPr txBox="1"/>
          <p:nvPr/>
        </p:nvSpPr>
        <p:spPr>
          <a:xfrm>
            <a:off x="496389" y="1132114"/>
            <a:ext cx="8151222"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とネコやねずみ、サルといったキャラクタを、いっせいのせでうごかしたりするにはどうすればいいか考えていきます。まず「スタート画面ではキャラクタは表示しない」という設定にしてみましょう。</a:t>
            </a:r>
            <a:endParaRPr kumimoji="1" lang="en-US" altLang="ja-JP" dirty="0"/>
          </a:p>
        </p:txBody>
      </p:sp>
      <p:pic>
        <p:nvPicPr>
          <p:cNvPr id="13" name="図 12">
            <a:extLst>
              <a:ext uri="{FF2B5EF4-FFF2-40B4-BE49-F238E27FC236}">
                <a16:creationId xmlns:a16="http://schemas.microsoft.com/office/drawing/2014/main" id="{02EB9C99-4B6B-46E7-B99C-FB56670F4589}"/>
              </a:ext>
            </a:extLst>
          </p:cNvPr>
          <p:cNvPicPr>
            <a:picLocks noChangeAspect="1"/>
          </p:cNvPicPr>
          <p:nvPr/>
        </p:nvPicPr>
        <p:blipFill rotWithShape="1">
          <a:blip r:embed="rId2">
            <a:extLst>
              <a:ext uri="{28A0092B-C50C-407E-A947-70E740481C1C}">
                <a14:useLocalDpi xmlns:a14="http://schemas.microsoft.com/office/drawing/2010/main" val="0"/>
              </a:ext>
            </a:extLst>
          </a:blip>
          <a:srcRect r="19594"/>
          <a:stretch/>
        </p:blipFill>
        <p:spPr>
          <a:xfrm>
            <a:off x="235170" y="2832619"/>
            <a:ext cx="2098766" cy="2010056"/>
          </a:xfrm>
          <a:prstGeom prst="rect">
            <a:avLst/>
          </a:prstGeom>
        </p:spPr>
      </p:pic>
      <p:pic>
        <p:nvPicPr>
          <p:cNvPr id="15" name="図 14">
            <a:extLst>
              <a:ext uri="{FF2B5EF4-FFF2-40B4-BE49-F238E27FC236}">
                <a16:creationId xmlns:a16="http://schemas.microsoft.com/office/drawing/2014/main" id="{2A559AE2-32A8-4450-BFD4-C84C68E9C4EC}"/>
              </a:ext>
            </a:extLst>
          </p:cNvPr>
          <p:cNvPicPr>
            <a:picLocks noChangeAspect="1"/>
          </p:cNvPicPr>
          <p:nvPr/>
        </p:nvPicPr>
        <p:blipFill rotWithShape="1">
          <a:blip r:embed="rId3">
            <a:extLst>
              <a:ext uri="{28A0092B-C50C-407E-A947-70E740481C1C}">
                <a14:useLocalDpi xmlns:a14="http://schemas.microsoft.com/office/drawing/2010/main" val="0"/>
              </a:ext>
            </a:extLst>
          </a:blip>
          <a:srcRect r="19404"/>
          <a:stretch/>
        </p:blipFill>
        <p:spPr>
          <a:xfrm>
            <a:off x="2525485" y="2832619"/>
            <a:ext cx="1881078" cy="1771897"/>
          </a:xfrm>
          <a:prstGeom prst="rect">
            <a:avLst/>
          </a:prstGeom>
        </p:spPr>
      </p:pic>
      <p:sp>
        <p:nvSpPr>
          <p:cNvPr id="16" name="矢印: 上下 15">
            <a:extLst>
              <a:ext uri="{FF2B5EF4-FFF2-40B4-BE49-F238E27FC236}">
                <a16:creationId xmlns:a16="http://schemas.microsoft.com/office/drawing/2014/main" id="{BF0E7AAF-E6F5-4FD0-8CCC-38DA8EFB6572}"/>
              </a:ext>
            </a:extLst>
          </p:cNvPr>
          <p:cNvSpPr/>
          <p:nvPr/>
        </p:nvSpPr>
        <p:spPr>
          <a:xfrm>
            <a:off x="1088610" y="3384003"/>
            <a:ext cx="165462" cy="391886"/>
          </a:xfrm>
          <a:prstGeom prst="upDown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977E2C67-C962-46C6-B33E-C0BA7E89822F}"/>
              </a:ext>
            </a:extLst>
          </p:cNvPr>
          <p:cNvSpPr txBox="1"/>
          <p:nvPr/>
        </p:nvSpPr>
        <p:spPr>
          <a:xfrm>
            <a:off x="153379" y="2677710"/>
            <a:ext cx="6923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ネコ</a:t>
            </a:r>
          </a:p>
        </p:txBody>
      </p:sp>
      <p:sp>
        <p:nvSpPr>
          <p:cNvPr id="18" name="矢印: 右 17">
            <a:extLst>
              <a:ext uri="{FF2B5EF4-FFF2-40B4-BE49-F238E27FC236}">
                <a16:creationId xmlns:a16="http://schemas.microsoft.com/office/drawing/2014/main" id="{43DFFD68-FB03-47D3-A0D3-3D12C7E25E61}"/>
              </a:ext>
            </a:extLst>
          </p:cNvPr>
          <p:cNvSpPr/>
          <p:nvPr/>
        </p:nvSpPr>
        <p:spPr>
          <a:xfrm>
            <a:off x="1758139" y="3362232"/>
            <a:ext cx="924126" cy="161500"/>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5D0D1E93-55B7-45FD-B789-C8030F66C6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719" y="2862376"/>
            <a:ext cx="2038635" cy="2915057"/>
          </a:xfrm>
          <a:prstGeom prst="rect">
            <a:avLst/>
          </a:prstGeom>
        </p:spPr>
      </p:pic>
      <p:pic>
        <p:nvPicPr>
          <p:cNvPr id="22" name="図 21">
            <a:extLst>
              <a:ext uri="{FF2B5EF4-FFF2-40B4-BE49-F238E27FC236}">
                <a16:creationId xmlns:a16="http://schemas.microsoft.com/office/drawing/2014/main" id="{8575121C-34DD-4DEE-8062-77AFBF280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1510" y="2862376"/>
            <a:ext cx="2162477" cy="3238952"/>
          </a:xfrm>
          <a:prstGeom prst="rect">
            <a:avLst/>
          </a:prstGeom>
        </p:spPr>
      </p:pic>
      <p:sp>
        <p:nvSpPr>
          <p:cNvPr id="23" name="テキスト ボックス 22">
            <a:extLst>
              <a:ext uri="{FF2B5EF4-FFF2-40B4-BE49-F238E27FC236}">
                <a16:creationId xmlns:a16="http://schemas.microsoft.com/office/drawing/2014/main" id="{CB045405-411E-40BE-8857-0D6998D55F52}"/>
              </a:ext>
            </a:extLst>
          </p:cNvPr>
          <p:cNvSpPr txBox="1"/>
          <p:nvPr/>
        </p:nvSpPr>
        <p:spPr>
          <a:xfrm>
            <a:off x="4490275" y="2677710"/>
            <a:ext cx="94387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ねずみ</a:t>
            </a:r>
          </a:p>
        </p:txBody>
      </p:sp>
      <p:sp>
        <p:nvSpPr>
          <p:cNvPr id="24" name="テキスト ボックス 23">
            <a:extLst>
              <a:ext uri="{FF2B5EF4-FFF2-40B4-BE49-F238E27FC236}">
                <a16:creationId xmlns:a16="http://schemas.microsoft.com/office/drawing/2014/main" id="{63C3A98E-2598-43FB-BAA5-8FA02B62BAF3}"/>
              </a:ext>
            </a:extLst>
          </p:cNvPr>
          <p:cNvSpPr txBox="1"/>
          <p:nvPr/>
        </p:nvSpPr>
        <p:spPr>
          <a:xfrm>
            <a:off x="6811058" y="2647953"/>
            <a:ext cx="6923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サル</a:t>
            </a:r>
          </a:p>
        </p:txBody>
      </p:sp>
    </p:spTree>
    <p:extLst>
      <p:ext uri="{BB962C8B-B14F-4D97-AF65-F5344CB8AC3E}">
        <p14:creationId xmlns:p14="http://schemas.microsoft.com/office/powerpoint/2010/main" val="2501686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700D47D-1AFD-4AF9-B80C-598F9A794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339" y="1782965"/>
            <a:ext cx="4639322" cy="4039164"/>
          </a:xfrm>
          <a:prstGeom prst="rect">
            <a:avLst/>
          </a:prstGeom>
        </p:spPr>
      </p:pic>
      <p:sp>
        <p:nvSpPr>
          <p:cNvPr id="4" name="テキスト ボックス 3">
            <a:extLst>
              <a:ext uri="{FF2B5EF4-FFF2-40B4-BE49-F238E27FC236}">
                <a16:creationId xmlns:a16="http://schemas.microsoft.com/office/drawing/2014/main" id="{34F734C9-CF7E-434F-88C2-7262259883B2}"/>
              </a:ext>
            </a:extLst>
          </p:cNvPr>
          <p:cNvSpPr txBox="1"/>
          <p:nvPr/>
        </p:nvSpPr>
        <p:spPr>
          <a:xfrm>
            <a:off x="496389" y="487680"/>
            <a:ext cx="815122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「開始ボタン」で各キャラクタが隠れるので、開始ボタンをクリックすると「スタート画面」のみ表示されます。</a:t>
            </a:r>
            <a:endParaRPr kumimoji="1" lang="en-US" altLang="ja-JP" dirty="0"/>
          </a:p>
        </p:txBody>
      </p:sp>
    </p:spTree>
    <p:extLst>
      <p:ext uri="{BB962C8B-B14F-4D97-AF65-F5344CB8AC3E}">
        <p14:creationId xmlns:p14="http://schemas.microsoft.com/office/powerpoint/2010/main" val="116646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5F4211-2C4F-417C-82F5-1DF3C9BB7B88}"/>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新しいキャラクタ（ねずみ）を登場させよう</a:t>
            </a:r>
            <a:endParaRPr kumimoji="1" lang="en-US" altLang="ja-JP" sz="2800" dirty="0"/>
          </a:p>
        </p:txBody>
      </p:sp>
      <p:pic>
        <p:nvPicPr>
          <p:cNvPr id="4" name="図 3">
            <a:extLst>
              <a:ext uri="{FF2B5EF4-FFF2-40B4-BE49-F238E27FC236}">
                <a16:creationId xmlns:a16="http://schemas.microsoft.com/office/drawing/2014/main" id="{6227943F-97CB-44E7-940E-A633EB94BE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387" y="1189032"/>
            <a:ext cx="4048690" cy="1362265"/>
          </a:xfrm>
          <a:prstGeom prst="rect">
            <a:avLst/>
          </a:prstGeom>
        </p:spPr>
      </p:pic>
      <p:sp>
        <p:nvSpPr>
          <p:cNvPr id="5" name="正方形/長方形 4">
            <a:extLst>
              <a:ext uri="{FF2B5EF4-FFF2-40B4-BE49-F238E27FC236}">
                <a16:creationId xmlns:a16="http://schemas.microsoft.com/office/drawing/2014/main" id="{DC1914B4-C726-450D-92CA-EC19E9CF6FF2}"/>
              </a:ext>
            </a:extLst>
          </p:cNvPr>
          <p:cNvSpPr/>
          <p:nvPr/>
        </p:nvSpPr>
        <p:spPr>
          <a:xfrm>
            <a:off x="3283126" y="1189032"/>
            <a:ext cx="696686" cy="5232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4E7293C-5E32-4E5A-ADF6-C3FAC00921FD}"/>
              </a:ext>
            </a:extLst>
          </p:cNvPr>
          <p:cNvSpPr txBox="1"/>
          <p:nvPr/>
        </p:nvSpPr>
        <p:spPr>
          <a:xfrm>
            <a:off x="4937761" y="1217379"/>
            <a:ext cx="3805645"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下のほうにあるスプライトより「新しいスプライト」の「スプライトをライブラリーから選択」をクリックします。</a:t>
            </a:r>
            <a:endParaRPr kumimoji="1" lang="en-US" altLang="ja-JP" dirty="0"/>
          </a:p>
        </p:txBody>
      </p:sp>
      <p:pic>
        <p:nvPicPr>
          <p:cNvPr id="8" name="図 7">
            <a:extLst>
              <a:ext uri="{FF2B5EF4-FFF2-40B4-BE49-F238E27FC236}">
                <a16:creationId xmlns:a16="http://schemas.microsoft.com/office/drawing/2014/main" id="{07443070-6E78-44A3-AEAA-ABA3CD379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091" y="3152312"/>
            <a:ext cx="6685012" cy="3496681"/>
          </a:xfrm>
          <a:prstGeom prst="rect">
            <a:avLst/>
          </a:prstGeom>
        </p:spPr>
      </p:pic>
      <p:sp>
        <p:nvSpPr>
          <p:cNvPr id="9" name="テキスト ボックス 8">
            <a:extLst>
              <a:ext uri="{FF2B5EF4-FFF2-40B4-BE49-F238E27FC236}">
                <a16:creationId xmlns:a16="http://schemas.microsoft.com/office/drawing/2014/main" id="{C5CE9C74-C4EC-4F29-B450-8BA897E9B985}"/>
              </a:ext>
            </a:extLst>
          </p:cNvPr>
          <p:cNvSpPr txBox="1"/>
          <p:nvPr/>
        </p:nvSpPr>
        <p:spPr>
          <a:xfrm>
            <a:off x="7184571" y="3232673"/>
            <a:ext cx="1863634"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たくさんのスライドが登録されています。</a:t>
            </a:r>
            <a:endParaRPr kumimoji="1" lang="en-US" altLang="ja-JP" dirty="0"/>
          </a:p>
        </p:txBody>
      </p:sp>
    </p:spTree>
    <p:extLst>
      <p:ext uri="{BB962C8B-B14F-4D97-AF65-F5344CB8AC3E}">
        <p14:creationId xmlns:p14="http://schemas.microsoft.com/office/powerpoint/2010/main" val="2574409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59371C-43FC-4FCB-AC18-DFA2B46A2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33" y="1858276"/>
            <a:ext cx="4896533" cy="4639322"/>
          </a:xfrm>
          <a:prstGeom prst="rect">
            <a:avLst/>
          </a:prstGeom>
        </p:spPr>
      </p:pic>
      <p:sp>
        <p:nvSpPr>
          <p:cNvPr id="4" name="テキスト ボックス 3">
            <a:extLst>
              <a:ext uri="{FF2B5EF4-FFF2-40B4-BE49-F238E27FC236}">
                <a16:creationId xmlns:a16="http://schemas.microsoft.com/office/drawing/2014/main" id="{3442E634-7E39-4939-B6AA-204DB149BC8B}"/>
              </a:ext>
            </a:extLst>
          </p:cNvPr>
          <p:cNvSpPr txBox="1"/>
          <p:nvPr/>
        </p:nvSpPr>
        <p:spPr>
          <a:xfrm>
            <a:off x="496389" y="487680"/>
            <a:ext cx="815122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ネコやねずみ、サルのキャラクタに号令をかけていっせいのせで動き出すようにするには「メッセージ」を利用します。</a:t>
            </a:r>
            <a:endParaRPr kumimoji="1" lang="en-US" altLang="ja-JP" dirty="0"/>
          </a:p>
        </p:txBody>
      </p:sp>
    </p:spTree>
    <p:extLst>
      <p:ext uri="{BB962C8B-B14F-4D97-AF65-F5344CB8AC3E}">
        <p14:creationId xmlns:p14="http://schemas.microsoft.com/office/powerpoint/2010/main" val="1894441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3643CC9-C856-4EC4-849B-8FDDF7A52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521" y="1526920"/>
            <a:ext cx="7220958" cy="4953691"/>
          </a:xfrm>
          <a:prstGeom prst="rect">
            <a:avLst/>
          </a:prstGeom>
        </p:spPr>
      </p:pic>
      <p:sp>
        <p:nvSpPr>
          <p:cNvPr id="4" name="テキスト ボックス 3">
            <a:extLst>
              <a:ext uri="{FF2B5EF4-FFF2-40B4-BE49-F238E27FC236}">
                <a16:creationId xmlns:a16="http://schemas.microsoft.com/office/drawing/2014/main" id="{0374641F-A5D2-444F-91CA-D334D4CAF510}"/>
              </a:ext>
            </a:extLst>
          </p:cNvPr>
          <p:cNvSpPr txBox="1"/>
          <p:nvPr/>
        </p:nvSpPr>
        <p:spPr>
          <a:xfrm>
            <a:off x="496389" y="487680"/>
            <a:ext cx="815122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ここでは、ステージから「スペースキー」が押されたときに、背景を変えるとともに「メッセージ</a:t>
            </a:r>
            <a:r>
              <a:rPr kumimoji="1" lang="en-US" altLang="ja-JP" dirty="0"/>
              <a:t>1</a:t>
            </a:r>
            <a:r>
              <a:rPr kumimoji="1" lang="ja-JP" altLang="en-US" dirty="0"/>
              <a:t>を送る」としています。</a:t>
            </a:r>
            <a:endParaRPr kumimoji="1" lang="en-US" altLang="ja-JP" dirty="0"/>
          </a:p>
        </p:txBody>
      </p:sp>
      <p:sp>
        <p:nvSpPr>
          <p:cNvPr id="2" name="正方形/長方形 1">
            <a:extLst>
              <a:ext uri="{FF2B5EF4-FFF2-40B4-BE49-F238E27FC236}">
                <a16:creationId xmlns:a16="http://schemas.microsoft.com/office/drawing/2014/main" id="{704A9E8B-0CD4-49FC-8685-6FDFF639A1D2}"/>
              </a:ext>
            </a:extLst>
          </p:cNvPr>
          <p:cNvSpPr/>
          <p:nvPr/>
        </p:nvSpPr>
        <p:spPr>
          <a:xfrm>
            <a:off x="961521" y="5747657"/>
            <a:ext cx="1572673" cy="3396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922D51B-5BF3-4C27-A60D-FA9D39FA72A2}"/>
              </a:ext>
            </a:extLst>
          </p:cNvPr>
          <p:cNvSpPr/>
          <p:nvPr/>
        </p:nvSpPr>
        <p:spPr>
          <a:xfrm>
            <a:off x="6165669" y="2673531"/>
            <a:ext cx="1515291" cy="3396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2379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091D0BF-2369-46DB-BF8F-CC330A4F9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54" y="1641205"/>
            <a:ext cx="2457793" cy="1276528"/>
          </a:xfrm>
          <a:prstGeom prst="rect">
            <a:avLst/>
          </a:prstGeom>
        </p:spPr>
      </p:pic>
      <p:sp>
        <p:nvSpPr>
          <p:cNvPr id="4" name="テキスト ボックス 3">
            <a:extLst>
              <a:ext uri="{FF2B5EF4-FFF2-40B4-BE49-F238E27FC236}">
                <a16:creationId xmlns:a16="http://schemas.microsoft.com/office/drawing/2014/main" id="{A298FA87-EA21-412A-AA35-DEB972553C6D}"/>
              </a:ext>
            </a:extLst>
          </p:cNvPr>
          <p:cNvSpPr txBox="1"/>
          <p:nvPr/>
        </p:nvSpPr>
        <p:spPr>
          <a:xfrm>
            <a:off x="496389" y="487680"/>
            <a:ext cx="815122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「メッセージ</a:t>
            </a:r>
            <a:r>
              <a:rPr kumimoji="1" lang="en-US" altLang="ja-JP" dirty="0"/>
              <a:t>1</a:t>
            </a:r>
            <a:r>
              <a:rPr kumimoji="1" lang="ja-JP" altLang="en-US" dirty="0"/>
              <a:t>」だとわかりにくいので、「メッセージ</a:t>
            </a:r>
            <a:r>
              <a:rPr kumimoji="1" lang="en-US" altLang="ja-JP" dirty="0"/>
              <a:t>1</a:t>
            </a:r>
            <a:r>
              <a:rPr kumimoji="1" lang="ja-JP" altLang="en-US" dirty="0"/>
              <a:t>」の右側にある▼をクリックし、新しいメッセージの名前を「動き出せ」とつけます。</a:t>
            </a:r>
            <a:endParaRPr kumimoji="1" lang="en-US" altLang="ja-JP" dirty="0"/>
          </a:p>
        </p:txBody>
      </p:sp>
      <p:sp>
        <p:nvSpPr>
          <p:cNvPr id="5" name="テキスト ボックス 4">
            <a:extLst>
              <a:ext uri="{FF2B5EF4-FFF2-40B4-BE49-F238E27FC236}">
                <a16:creationId xmlns:a16="http://schemas.microsoft.com/office/drawing/2014/main" id="{185E7C08-1BF2-4E5E-B8B7-B2C2FB8F528C}"/>
              </a:ext>
            </a:extLst>
          </p:cNvPr>
          <p:cNvSpPr txBox="1"/>
          <p:nvPr/>
        </p:nvSpPr>
        <p:spPr>
          <a:xfrm>
            <a:off x="496389" y="3498512"/>
            <a:ext cx="8151222"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この「動き出せ」のメッセージ（号令）を受け取って、各キャラクタが動き出すようになれば良いわけです。そのために、各キャラクタに「動き出せ」のメッセージを受け取るようにブロックを追加していきましょう。</a:t>
            </a:r>
            <a:endParaRPr kumimoji="1" lang="en-US" altLang="ja-JP" dirty="0"/>
          </a:p>
        </p:txBody>
      </p:sp>
    </p:spTree>
    <p:extLst>
      <p:ext uri="{BB962C8B-B14F-4D97-AF65-F5344CB8AC3E}">
        <p14:creationId xmlns:p14="http://schemas.microsoft.com/office/powerpoint/2010/main" val="1482702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D093A97-2A4E-4B17-862E-541E684DF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225" y="406930"/>
            <a:ext cx="4165775" cy="2755820"/>
          </a:xfrm>
          <a:prstGeom prst="rect">
            <a:avLst/>
          </a:prstGeom>
        </p:spPr>
      </p:pic>
      <p:pic>
        <p:nvPicPr>
          <p:cNvPr id="5" name="図 4">
            <a:extLst>
              <a:ext uri="{FF2B5EF4-FFF2-40B4-BE49-F238E27FC236}">
                <a16:creationId xmlns:a16="http://schemas.microsoft.com/office/drawing/2014/main" id="{7B741F5F-25B2-4BDD-A840-C2BCF50E9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44" y="3499029"/>
            <a:ext cx="3734321" cy="2629267"/>
          </a:xfrm>
          <a:prstGeom prst="rect">
            <a:avLst/>
          </a:prstGeom>
        </p:spPr>
      </p:pic>
      <p:pic>
        <p:nvPicPr>
          <p:cNvPr id="7" name="図 6">
            <a:extLst>
              <a:ext uri="{FF2B5EF4-FFF2-40B4-BE49-F238E27FC236}">
                <a16:creationId xmlns:a16="http://schemas.microsoft.com/office/drawing/2014/main" id="{1F7B2311-2B8C-4E52-A9D4-16BCABDB2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5213" y="3499029"/>
            <a:ext cx="4020111" cy="3048425"/>
          </a:xfrm>
          <a:prstGeom prst="rect">
            <a:avLst/>
          </a:prstGeom>
        </p:spPr>
      </p:pic>
      <p:sp>
        <p:nvSpPr>
          <p:cNvPr id="8" name="正方形/長方形 7">
            <a:extLst>
              <a:ext uri="{FF2B5EF4-FFF2-40B4-BE49-F238E27FC236}">
                <a16:creationId xmlns:a16="http://schemas.microsoft.com/office/drawing/2014/main" id="{FB01DD4C-5439-4F34-846C-A8D44AB67166}"/>
              </a:ext>
            </a:extLst>
          </p:cNvPr>
          <p:cNvSpPr/>
          <p:nvPr/>
        </p:nvSpPr>
        <p:spPr>
          <a:xfrm>
            <a:off x="1985554" y="406930"/>
            <a:ext cx="2124892" cy="5771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E477170-B872-4B4B-9027-B3353FD5984D}"/>
              </a:ext>
            </a:extLst>
          </p:cNvPr>
          <p:cNvSpPr/>
          <p:nvPr/>
        </p:nvSpPr>
        <p:spPr>
          <a:xfrm>
            <a:off x="2264229" y="3499029"/>
            <a:ext cx="1846217" cy="7420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A9EABE2-603B-480F-9D4D-87939D5CF100}"/>
              </a:ext>
            </a:extLst>
          </p:cNvPr>
          <p:cNvSpPr/>
          <p:nvPr/>
        </p:nvSpPr>
        <p:spPr>
          <a:xfrm>
            <a:off x="6592389" y="3596640"/>
            <a:ext cx="2281645" cy="6444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6349953-7E70-48D6-8222-F0BDECC78C63}"/>
              </a:ext>
            </a:extLst>
          </p:cNvPr>
          <p:cNvSpPr txBox="1"/>
          <p:nvPr/>
        </p:nvSpPr>
        <p:spPr>
          <a:xfrm>
            <a:off x="358676" y="310546"/>
            <a:ext cx="72989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ネコ</a:t>
            </a:r>
          </a:p>
        </p:txBody>
      </p:sp>
      <p:sp>
        <p:nvSpPr>
          <p:cNvPr id="12" name="テキスト ボックス 11">
            <a:extLst>
              <a:ext uri="{FF2B5EF4-FFF2-40B4-BE49-F238E27FC236}">
                <a16:creationId xmlns:a16="http://schemas.microsoft.com/office/drawing/2014/main" id="{5DE861B9-53EB-42BA-89FA-32B3B298A772}"/>
              </a:ext>
            </a:extLst>
          </p:cNvPr>
          <p:cNvSpPr txBox="1"/>
          <p:nvPr/>
        </p:nvSpPr>
        <p:spPr>
          <a:xfrm>
            <a:off x="269966" y="3411974"/>
            <a:ext cx="88827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ねずみ</a:t>
            </a:r>
          </a:p>
        </p:txBody>
      </p:sp>
      <p:sp>
        <p:nvSpPr>
          <p:cNvPr id="15" name="テキスト ボックス 14">
            <a:extLst>
              <a:ext uri="{FF2B5EF4-FFF2-40B4-BE49-F238E27FC236}">
                <a16:creationId xmlns:a16="http://schemas.microsoft.com/office/drawing/2014/main" id="{A6C4BC98-9C06-42CB-BA52-A12039E0ADBB}"/>
              </a:ext>
            </a:extLst>
          </p:cNvPr>
          <p:cNvSpPr txBox="1"/>
          <p:nvPr/>
        </p:nvSpPr>
        <p:spPr>
          <a:xfrm>
            <a:off x="4478243" y="3411974"/>
            <a:ext cx="88827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サル</a:t>
            </a:r>
          </a:p>
        </p:txBody>
      </p:sp>
    </p:spTree>
    <p:extLst>
      <p:ext uri="{BB962C8B-B14F-4D97-AF65-F5344CB8AC3E}">
        <p14:creationId xmlns:p14="http://schemas.microsoft.com/office/powerpoint/2010/main" val="138843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5D051C-B8BB-4737-AC2D-03B5BC3770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2314849"/>
            <a:ext cx="2695951" cy="1914792"/>
          </a:xfrm>
          <a:prstGeom prst="rect">
            <a:avLst/>
          </a:prstGeom>
        </p:spPr>
      </p:pic>
      <p:sp>
        <p:nvSpPr>
          <p:cNvPr id="4" name="テキスト ボックス 3">
            <a:extLst>
              <a:ext uri="{FF2B5EF4-FFF2-40B4-BE49-F238E27FC236}">
                <a16:creationId xmlns:a16="http://schemas.microsoft.com/office/drawing/2014/main" id="{22B39333-7614-415C-A316-BCA1EA12D456}"/>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ゲーム開始時に得点を</a:t>
            </a:r>
            <a:r>
              <a:rPr kumimoji="1" lang="en-US" altLang="ja-JP" sz="2800" dirty="0"/>
              <a:t>0</a:t>
            </a:r>
            <a:r>
              <a:rPr kumimoji="1" lang="ja-JP" altLang="en-US" sz="2800" dirty="0"/>
              <a:t>にしよう</a:t>
            </a:r>
            <a:endParaRPr kumimoji="1" lang="en-US" altLang="ja-JP" sz="2800" dirty="0"/>
          </a:p>
        </p:txBody>
      </p:sp>
      <p:sp>
        <p:nvSpPr>
          <p:cNvPr id="5" name="テキスト ボックス 4">
            <a:extLst>
              <a:ext uri="{FF2B5EF4-FFF2-40B4-BE49-F238E27FC236}">
                <a16:creationId xmlns:a16="http://schemas.microsoft.com/office/drawing/2014/main" id="{9E82E55A-480D-441C-8B25-7BDCA3906266}"/>
              </a:ext>
            </a:extLst>
          </p:cNvPr>
          <p:cNvSpPr txBox="1"/>
          <p:nvPr/>
        </p:nvSpPr>
        <p:spPr>
          <a:xfrm>
            <a:off x="496389" y="1068820"/>
            <a:ext cx="815122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ゲーム開始時に「得点」を</a:t>
            </a:r>
            <a:r>
              <a:rPr kumimoji="1" lang="en-US" altLang="ja-JP" dirty="0"/>
              <a:t>0</a:t>
            </a:r>
            <a:r>
              <a:rPr kumimoji="1" lang="ja-JP" altLang="en-US" dirty="0"/>
              <a:t>にするようにステージのブロックに追加しましょう。</a:t>
            </a:r>
            <a:endParaRPr kumimoji="1" lang="en-US" altLang="ja-JP" dirty="0"/>
          </a:p>
        </p:txBody>
      </p:sp>
      <p:sp>
        <p:nvSpPr>
          <p:cNvPr id="6" name="正方形/長方形 5">
            <a:extLst>
              <a:ext uri="{FF2B5EF4-FFF2-40B4-BE49-F238E27FC236}">
                <a16:creationId xmlns:a16="http://schemas.microsoft.com/office/drawing/2014/main" id="{3473FFBE-FB23-4FBC-8460-B6753E304464}"/>
              </a:ext>
            </a:extLst>
          </p:cNvPr>
          <p:cNvSpPr/>
          <p:nvPr/>
        </p:nvSpPr>
        <p:spPr>
          <a:xfrm>
            <a:off x="496389" y="3030583"/>
            <a:ext cx="1524000" cy="3984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8259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538C7AC-F5BC-41B9-9EE1-A936360E9B70}"/>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ゲームオーバー画面を作ろう</a:t>
            </a:r>
            <a:endParaRPr kumimoji="1" lang="en-US" altLang="ja-JP" sz="2800" dirty="0"/>
          </a:p>
        </p:txBody>
      </p:sp>
      <p:pic>
        <p:nvPicPr>
          <p:cNvPr id="4" name="図 3">
            <a:extLst>
              <a:ext uri="{FF2B5EF4-FFF2-40B4-BE49-F238E27FC236}">
                <a16:creationId xmlns:a16="http://schemas.microsoft.com/office/drawing/2014/main" id="{A2F88BE7-1FE3-4515-8F41-B5FB089BC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436000"/>
            <a:ext cx="2219635" cy="1390844"/>
          </a:xfrm>
          <a:prstGeom prst="rect">
            <a:avLst/>
          </a:prstGeom>
        </p:spPr>
      </p:pic>
      <p:sp>
        <p:nvSpPr>
          <p:cNvPr id="5" name="テキスト ボックス 4">
            <a:extLst>
              <a:ext uri="{FF2B5EF4-FFF2-40B4-BE49-F238E27FC236}">
                <a16:creationId xmlns:a16="http://schemas.microsoft.com/office/drawing/2014/main" id="{03728F82-1063-434E-BAE7-649ADC599DBB}"/>
              </a:ext>
            </a:extLst>
          </p:cNvPr>
          <p:cNvSpPr txBox="1"/>
          <p:nvPr/>
        </p:nvSpPr>
        <p:spPr>
          <a:xfrm>
            <a:off x="496389" y="3237255"/>
            <a:ext cx="2124891"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ステージの「背景」から「ライブラリーから背景を選択」をクリックします。</a:t>
            </a:r>
            <a:endParaRPr kumimoji="1" lang="en-US" altLang="ja-JP" dirty="0"/>
          </a:p>
        </p:txBody>
      </p:sp>
      <p:pic>
        <p:nvPicPr>
          <p:cNvPr id="7" name="図 6">
            <a:extLst>
              <a:ext uri="{FF2B5EF4-FFF2-40B4-BE49-F238E27FC236}">
                <a16:creationId xmlns:a16="http://schemas.microsoft.com/office/drawing/2014/main" id="{BBB5E2A3-6CE0-4880-AC5B-C425BA431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6689" y="1311644"/>
            <a:ext cx="3858163" cy="3172268"/>
          </a:xfrm>
          <a:prstGeom prst="rect">
            <a:avLst/>
          </a:prstGeom>
        </p:spPr>
      </p:pic>
      <p:sp>
        <p:nvSpPr>
          <p:cNvPr id="8" name="正方形/長方形 7">
            <a:extLst>
              <a:ext uri="{FF2B5EF4-FFF2-40B4-BE49-F238E27FC236}">
                <a16:creationId xmlns:a16="http://schemas.microsoft.com/office/drawing/2014/main" id="{86B538C2-5B10-422F-862B-2AE03AD0A57C}"/>
              </a:ext>
            </a:extLst>
          </p:cNvPr>
          <p:cNvSpPr/>
          <p:nvPr/>
        </p:nvSpPr>
        <p:spPr>
          <a:xfrm>
            <a:off x="3622766" y="2577737"/>
            <a:ext cx="949234" cy="3831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4D117ECD-7142-4B82-B6B1-BE86F8BE99AA}"/>
              </a:ext>
            </a:extLst>
          </p:cNvPr>
          <p:cNvSpPr/>
          <p:nvPr/>
        </p:nvSpPr>
        <p:spPr>
          <a:xfrm>
            <a:off x="5377409" y="2960914"/>
            <a:ext cx="2103520" cy="15229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1749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102958-1C56-415A-82C4-E34CE9F51C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113" y="1628856"/>
            <a:ext cx="7363853" cy="4658375"/>
          </a:xfrm>
          <a:prstGeom prst="rect">
            <a:avLst/>
          </a:prstGeom>
        </p:spPr>
      </p:pic>
      <p:sp>
        <p:nvSpPr>
          <p:cNvPr id="4" name="正方形/長方形 3">
            <a:extLst>
              <a:ext uri="{FF2B5EF4-FFF2-40B4-BE49-F238E27FC236}">
                <a16:creationId xmlns:a16="http://schemas.microsoft.com/office/drawing/2014/main" id="{25E1E089-004F-4956-A20A-0560F2D174D2}"/>
              </a:ext>
            </a:extLst>
          </p:cNvPr>
          <p:cNvSpPr/>
          <p:nvPr/>
        </p:nvSpPr>
        <p:spPr>
          <a:xfrm>
            <a:off x="7724503" y="3837214"/>
            <a:ext cx="548640" cy="4027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01DDF68A-AB6A-4B5B-9373-BBDE5DBD55ED}"/>
              </a:ext>
            </a:extLst>
          </p:cNvPr>
          <p:cNvSpPr/>
          <p:nvPr/>
        </p:nvSpPr>
        <p:spPr>
          <a:xfrm>
            <a:off x="3979817" y="3587931"/>
            <a:ext cx="1968137" cy="7402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C2DF541-40F5-4399-8365-0F660DBE3E3E}"/>
              </a:ext>
            </a:extLst>
          </p:cNvPr>
          <p:cNvSpPr txBox="1"/>
          <p:nvPr/>
        </p:nvSpPr>
        <p:spPr>
          <a:xfrm>
            <a:off x="609600" y="380843"/>
            <a:ext cx="8264434"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テキスト入力モードの「</a:t>
            </a:r>
            <a:r>
              <a:rPr kumimoji="1" lang="en-US" altLang="ja-JP" dirty="0"/>
              <a:t>T</a:t>
            </a:r>
            <a:r>
              <a:rPr kumimoji="1" lang="ja-JP" altLang="en-US" dirty="0"/>
              <a:t>」をクリックし、「</a:t>
            </a:r>
            <a:r>
              <a:rPr kumimoji="1" lang="en-US" altLang="ja-JP" dirty="0"/>
              <a:t>Game</a:t>
            </a:r>
            <a:r>
              <a:rPr kumimoji="1" lang="ja-JP" altLang="en-US" dirty="0"/>
              <a:t> </a:t>
            </a:r>
            <a:r>
              <a:rPr kumimoji="1" lang="en-US" altLang="ja-JP" dirty="0"/>
              <a:t>Over</a:t>
            </a:r>
            <a:r>
              <a:rPr kumimoji="1" lang="ja-JP" altLang="en-US" dirty="0"/>
              <a:t>」と入力しましょう。</a:t>
            </a:r>
            <a:endParaRPr kumimoji="1" lang="en-US" altLang="ja-JP" dirty="0"/>
          </a:p>
        </p:txBody>
      </p:sp>
    </p:spTree>
    <p:extLst>
      <p:ext uri="{BB962C8B-B14F-4D97-AF65-F5344CB8AC3E}">
        <p14:creationId xmlns:p14="http://schemas.microsoft.com/office/powerpoint/2010/main" val="2079165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668F71-F4BD-484A-B9C6-9965E1791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02" y="1072466"/>
            <a:ext cx="2057687" cy="2657846"/>
          </a:xfrm>
          <a:prstGeom prst="rect">
            <a:avLst/>
          </a:prstGeom>
        </p:spPr>
      </p:pic>
      <p:sp>
        <p:nvSpPr>
          <p:cNvPr id="4" name="正方形/長方形 3">
            <a:extLst>
              <a:ext uri="{FF2B5EF4-FFF2-40B4-BE49-F238E27FC236}">
                <a16:creationId xmlns:a16="http://schemas.microsoft.com/office/drawing/2014/main" id="{32719B10-B7E5-4F88-BE7A-AB8AF44C73BA}"/>
              </a:ext>
            </a:extLst>
          </p:cNvPr>
          <p:cNvSpPr/>
          <p:nvPr/>
        </p:nvSpPr>
        <p:spPr>
          <a:xfrm>
            <a:off x="539932" y="2455818"/>
            <a:ext cx="1245326" cy="3831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09384C5-D8B1-4633-8DF2-A1D5DFA0F72E}"/>
              </a:ext>
            </a:extLst>
          </p:cNvPr>
          <p:cNvSpPr txBox="1"/>
          <p:nvPr/>
        </p:nvSpPr>
        <p:spPr>
          <a:xfrm>
            <a:off x="357051" y="250214"/>
            <a:ext cx="8264434"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何回やられたか数える変数を作成しましょう。</a:t>
            </a:r>
            <a:endParaRPr kumimoji="1" lang="en-US" altLang="ja-JP" dirty="0"/>
          </a:p>
        </p:txBody>
      </p:sp>
      <p:pic>
        <p:nvPicPr>
          <p:cNvPr id="7" name="図 6">
            <a:extLst>
              <a:ext uri="{FF2B5EF4-FFF2-40B4-BE49-F238E27FC236}">
                <a16:creationId xmlns:a16="http://schemas.microsoft.com/office/drawing/2014/main" id="{C5B2840B-E86B-4C02-8726-76665BE75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0099" y="1072466"/>
            <a:ext cx="3105583" cy="1924319"/>
          </a:xfrm>
          <a:prstGeom prst="rect">
            <a:avLst/>
          </a:prstGeom>
        </p:spPr>
      </p:pic>
      <p:pic>
        <p:nvPicPr>
          <p:cNvPr id="9" name="図 8">
            <a:extLst>
              <a:ext uri="{FF2B5EF4-FFF2-40B4-BE49-F238E27FC236}">
                <a16:creationId xmlns:a16="http://schemas.microsoft.com/office/drawing/2014/main" id="{7A9AB614-37F8-4128-A464-747D152F8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390" y="3803299"/>
            <a:ext cx="2762636" cy="2124371"/>
          </a:xfrm>
          <a:prstGeom prst="rect">
            <a:avLst/>
          </a:prstGeom>
        </p:spPr>
      </p:pic>
      <p:sp>
        <p:nvSpPr>
          <p:cNvPr id="10" name="テキスト ボックス 9">
            <a:extLst>
              <a:ext uri="{FF2B5EF4-FFF2-40B4-BE49-F238E27FC236}">
                <a16:creationId xmlns:a16="http://schemas.microsoft.com/office/drawing/2014/main" id="{BF527C4E-8B50-4870-8953-27C1C2AF84EA}"/>
              </a:ext>
            </a:extLst>
          </p:cNvPr>
          <p:cNvSpPr txBox="1"/>
          <p:nvPr/>
        </p:nvSpPr>
        <p:spPr>
          <a:xfrm>
            <a:off x="957944" y="4084551"/>
            <a:ext cx="3317966" cy="21300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「やられた」変数を作成し</a:t>
            </a:r>
            <a:endParaRPr kumimoji="1" lang="en-US" altLang="ja-JP" dirty="0"/>
          </a:p>
          <a:p>
            <a:pPr>
              <a:lnSpc>
                <a:spcPct val="150000"/>
              </a:lnSpc>
            </a:pPr>
            <a:r>
              <a:rPr kumimoji="1" lang="ja-JP" altLang="en-US" dirty="0"/>
              <a:t>ネコのブロックに「サルにぶつかったら、やられた変数の値を１つ上げる」ようにブロックを追加しましょう。</a:t>
            </a:r>
            <a:endParaRPr kumimoji="1" lang="en-US" altLang="ja-JP" dirty="0"/>
          </a:p>
        </p:txBody>
      </p:sp>
      <p:sp>
        <p:nvSpPr>
          <p:cNvPr id="2" name="正方形/長方形 1">
            <a:extLst>
              <a:ext uri="{FF2B5EF4-FFF2-40B4-BE49-F238E27FC236}">
                <a16:creationId xmlns:a16="http://schemas.microsoft.com/office/drawing/2014/main" id="{23C863D6-6FB2-43E4-817D-3A548CB0BC0A}"/>
              </a:ext>
            </a:extLst>
          </p:cNvPr>
          <p:cNvSpPr/>
          <p:nvPr/>
        </p:nvSpPr>
        <p:spPr>
          <a:xfrm>
            <a:off x="5146766" y="5425440"/>
            <a:ext cx="1863634" cy="3600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EDEECC8-1665-4C4B-A11F-19F0D1DAE1B3}"/>
              </a:ext>
            </a:extLst>
          </p:cNvPr>
          <p:cNvSpPr/>
          <p:nvPr/>
        </p:nvSpPr>
        <p:spPr>
          <a:xfrm>
            <a:off x="4127863" y="1480457"/>
            <a:ext cx="957943" cy="325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40326EA-7CB6-424E-8907-935637789789}"/>
              </a:ext>
            </a:extLst>
          </p:cNvPr>
          <p:cNvSpPr/>
          <p:nvPr/>
        </p:nvSpPr>
        <p:spPr>
          <a:xfrm>
            <a:off x="4458789" y="2386149"/>
            <a:ext cx="627017" cy="4528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94180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A1209A-FCD2-44DF-B356-6DE2A7439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371" y="1680202"/>
            <a:ext cx="4677428" cy="4020111"/>
          </a:xfrm>
          <a:prstGeom prst="rect">
            <a:avLst/>
          </a:prstGeom>
        </p:spPr>
      </p:pic>
      <p:sp>
        <p:nvSpPr>
          <p:cNvPr id="4" name="テキスト ボックス 3">
            <a:extLst>
              <a:ext uri="{FF2B5EF4-FFF2-40B4-BE49-F238E27FC236}">
                <a16:creationId xmlns:a16="http://schemas.microsoft.com/office/drawing/2014/main" id="{A54F6166-D312-4BF1-B6C1-61DC06D87CF5}"/>
              </a:ext>
            </a:extLst>
          </p:cNvPr>
          <p:cNvSpPr txBox="1"/>
          <p:nvPr/>
        </p:nvSpPr>
        <p:spPr>
          <a:xfrm>
            <a:off x="879567" y="531453"/>
            <a:ext cx="7985760"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やられた変数を追加した画面</a:t>
            </a:r>
            <a:endParaRPr kumimoji="1" lang="en-US" altLang="ja-JP" dirty="0"/>
          </a:p>
        </p:txBody>
      </p:sp>
    </p:spTree>
    <p:extLst>
      <p:ext uri="{BB962C8B-B14F-4D97-AF65-F5344CB8AC3E}">
        <p14:creationId xmlns:p14="http://schemas.microsoft.com/office/powerpoint/2010/main" val="3271326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4855AF-60C8-4709-8DC6-C97B0B083E67}"/>
              </a:ext>
            </a:extLst>
          </p:cNvPr>
          <p:cNvSpPr txBox="1"/>
          <p:nvPr/>
        </p:nvSpPr>
        <p:spPr>
          <a:xfrm>
            <a:off x="640080" y="263715"/>
            <a:ext cx="7985760"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5</a:t>
            </a:r>
            <a:r>
              <a:rPr kumimoji="1" lang="ja-JP" altLang="en-US" dirty="0"/>
              <a:t>回やられたらゲームオーバー画面になるようしてみましょう。</a:t>
            </a:r>
            <a:endParaRPr kumimoji="1" lang="en-US" altLang="ja-JP" dirty="0"/>
          </a:p>
          <a:p>
            <a:pPr>
              <a:lnSpc>
                <a:spcPct val="150000"/>
              </a:lnSpc>
            </a:pPr>
            <a:r>
              <a:rPr kumimoji="1" lang="ja-JP" altLang="en-US" dirty="0"/>
              <a:t>ステージのブロックに次のようなブロックを追加していきます。</a:t>
            </a:r>
            <a:endParaRPr kumimoji="1" lang="en-US" altLang="ja-JP" dirty="0"/>
          </a:p>
        </p:txBody>
      </p:sp>
      <p:pic>
        <p:nvPicPr>
          <p:cNvPr id="4" name="図 3">
            <a:extLst>
              <a:ext uri="{FF2B5EF4-FFF2-40B4-BE49-F238E27FC236}">
                <a16:creationId xmlns:a16="http://schemas.microsoft.com/office/drawing/2014/main" id="{7684B706-A9F8-48C0-8E54-0E34F0B1D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88" y="1631222"/>
            <a:ext cx="2229161" cy="3943900"/>
          </a:xfrm>
          <a:prstGeom prst="rect">
            <a:avLst/>
          </a:prstGeom>
        </p:spPr>
      </p:pic>
      <p:sp>
        <p:nvSpPr>
          <p:cNvPr id="5" name="正方形/長方形 4">
            <a:extLst>
              <a:ext uri="{FF2B5EF4-FFF2-40B4-BE49-F238E27FC236}">
                <a16:creationId xmlns:a16="http://schemas.microsoft.com/office/drawing/2014/main" id="{F0ECBAD1-6AEA-4B54-BC51-8B0E69D3DCE3}"/>
              </a:ext>
            </a:extLst>
          </p:cNvPr>
          <p:cNvSpPr/>
          <p:nvPr/>
        </p:nvSpPr>
        <p:spPr>
          <a:xfrm>
            <a:off x="1872460" y="2516778"/>
            <a:ext cx="1053737" cy="3831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AB0A0F3F-7450-4E39-9922-2CB653CBD708}"/>
              </a:ext>
            </a:extLst>
          </p:cNvPr>
          <p:cNvSpPr/>
          <p:nvPr/>
        </p:nvSpPr>
        <p:spPr>
          <a:xfrm>
            <a:off x="783888" y="5165818"/>
            <a:ext cx="1036203" cy="40930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C8F5E6BF-CB12-4433-90A6-6BDA59058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116" y="4136003"/>
            <a:ext cx="2419688" cy="2295845"/>
          </a:xfrm>
          <a:prstGeom prst="rect">
            <a:avLst/>
          </a:prstGeom>
        </p:spPr>
      </p:pic>
      <p:sp>
        <p:nvSpPr>
          <p:cNvPr id="9" name="正方形/長方形 8">
            <a:extLst>
              <a:ext uri="{FF2B5EF4-FFF2-40B4-BE49-F238E27FC236}">
                <a16:creationId xmlns:a16="http://schemas.microsoft.com/office/drawing/2014/main" id="{1CE48A2C-082E-4CDB-AD5D-085805C63050}"/>
              </a:ext>
            </a:extLst>
          </p:cNvPr>
          <p:cNvSpPr/>
          <p:nvPr/>
        </p:nvSpPr>
        <p:spPr>
          <a:xfrm>
            <a:off x="3423116" y="5712822"/>
            <a:ext cx="1332411" cy="4680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8DF89747-6408-4DAE-9EF0-49D644247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821" y="2423639"/>
            <a:ext cx="1324160" cy="476316"/>
          </a:xfrm>
          <a:prstGeom prst="rect">
            <a:avLst/>
          </a:prstGeom>
        </p:spPr>
      </p:pic>
      <p:cxnSp>
        <p:nvCxnSpPr>
          <p:cNvPr id="13" name="直線矢印コネクタ 12">
            <a:extLst>
              <a:ext uri="{FF2B5EF4-FFF2-40B4-BE49-F238E27FC236}">
                <a16:creationId xmlns:a16="http://schemas.microsoft.com/office/drawing/2014/main" id="{6D40F803-173E-4C69-A429-0EA6B8738278}"/>
              </a:ext>
            </a:extLst>
          </p:cNvPr>
          <p:cNvCxnSpPr>
            <a:cxnSpLocks/>
          </p:cNvCxnSpPr>
          <p:nvPr/>
        </p:nvCxnSpPr>
        <p:spPr>
          <a:xfrm flipV="1">
            <a:off x="1820091" y="2922406"/>
            <a:ext cx="2080998" cy="22351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直線矢印コネクタ 16">
            <a:extLst>
              <a:ext uri="{FF2B5EF4-FFF2-40B4-BE49-F238E27FC236}">
                <a16:creationId xmlns:a16="http://schemas.microsoft.com/office/drawing/2014/main" id="{12ECF5B3-B27B-478C-8F15-4302D8CAF120}"/>
              </a:ext>
            </a:extLst>
          </p:cNvPr>
          <p:cNvCxnSpPr/>
          <p:nvPr/>
        </p:nvCxnSpPr>
        <p:spPr>
          <a:xfrm flipV="1">
            <a:off x="4005943" y="2899955"/>
            <a:ext cx="226423" cy="281286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テキスト ボックス 17">
            <a:extLst>
              <a:ext uri="{FF2B5EF4-FFF2-40B4-BE49-F238E27FC236}">
                <a16:creationId xmlns:a16="http://schemas.microsoft.com/office/drawing/2014/main" id="{3DFF733F-A2B1-410C-B949-59FACA02C245}"/>
              </a:ext>
            </a:extLst>
          </p:cNvPr>
          <p:cNvSpPr txBox="1"/>
          <p:nvPr/>
        </p:nvSpPr>
        <p:spPr>
          <a:xfrm>
            <a:off x="5472160" y="2075022"/>
            <a:ext cx="3426706"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a:t>
            </a:r>
            <a:r>
              <a:rPr kumimoji="1" lang="ja-JP" altLang="en-US" dirty="0"/>
              <a:t>「やられた」の数が「</a:t>
            </a:r>
            <a:r>
              <a:rPr kumimoji="1" lang="en-US" altLang="ja-JP" dirty="0"/>
              <a:t>5</a:t>
            </a:r>
            <a:r>
              <a:rPr kumimoji="1" lang="ja-JP" altLang="en-US" dirty="0"/>
              <a:t>」より大きい場合</a:t>
            </a:r>
            <a:r>
              <a:rPr kumimoji="1" lang="en-US" altLang="ja-JP" dirty="0"/>
              <a:t>】</a:t>
            </a:r>
            <a:r>
              <a:rPr kumimoji="1" lang="ja-JP" altLang="en-US" dirty="0"/>
              <a:t>というブロック</a:t>
            </a:r>
            <a:endParaRPr kumimoji="1" lang="en-US" altLang="ja-JP" dirty="0"/>
          </a:p>
        </p:txBody>
      </p:sp>
      <p:pic>
        <p:nvPicPr>
          <p:cNvPr id="20" name="図 19">
            <a:extLst>
              <a:ext uri="{FF2B5EF4-FFF2-40B4-BE49-F238E27FC236}">
                <a16:creationId xmlns:a16="http://schemas.microsoft.com/office/drawing/2014/main" id="{0C86C6DE-758D-4905-9871-FD9E98071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631" y="3572063"/>
            <a:ext cx="2048161" cy="924054"/>
          </a:xfrm>
          <a:prstGeom prst="rect">
            <a:avLst/>
          </a:prstGeom>
        </p:spPr>
      </p:pic>
      <p:sp>
        <p:nvSpPr>
          <p:cNvPr id="21" name="矢印: 右 20">
            <a:extLst>
              <a:ext uri="{FF2B5EF4-FFF2-40B4-BE49-F238E27FC236}">
                <a16:creationId xmlns:a16="http://schemas.microsoft.com/office/drawing/2014/main" id="{49CBDD91-5120-460A-8978-0061C2A498D4}"/>
              </a:ext>
            </a:extLst>
          </p:cNvPr>
          <p:cNvSpPr/>
          <p:nvPr/>
        </p:nvSpPr>
        <p:spPr>
          <a:xfrm rot="1692168">
            <a:off x="4483124" y="3333468"/>
            <a:ext cx="1741067" cy="342585"/>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ABCE4DB-37C1-4B58-AB1B-6B4BD3E434BD}"/>
              </a:ext>
            </a:extLst>
          </p:cNvPr>
          <p:cNvSpPr txBox="1"/>
          <p:nvPr/>
        </p:nvSpPr>
        <p:spPr>
          <a:xfrm>
            <a:off x="6201794" y="4790586"/>
            <a:ext cx="248936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もし</a:t>
            </a:r>
            <a:r>
              <a:rPr kumimoji="1" lang="en-US" altLang="ja-JP" dirty="0"/>
              <a:t>5</a:t>
            </a:r>
            <a:r>
              <a:rPr kumimoji="1" lang="ja-JP" altLang="en-US" dirty="0"/>
              <a:t>回やられたらのブロック</a:t>
            </a:r>
            <a:endParaRPr kumimoji="1" lang="en-US" altLang="ja-JP" dirty="0"/>
          </a:p>
        </p:txBody>
      </p:sp>
    </p:spTree>
    <p:extLst>
      <p:ext uri="{BB962C8B-B14F-4D97-AF65-F5344CB8AC3E}">
        <p14:creationId xmlns:p14="http://schemas.microsoft.com/office/powerpoint/2010/main" val="423359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BCE6725-2C1E-4009-8D31-9C899E6AA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77" y="1854925"/>
            <a:ext cx="8485846" cy="4451333"/>
          </a:xfrm>
          <a:prstGeom prst="rect">
            <a:avLst/>
          </a:prstGeom>
        </p:spPr>
      </p:pic>
      <p:sp>
        <p:nvSpPr>
          <p:cNvPr id="4" name="テキスト ボックス 3">
            <a:extLst>
              <a:ext uri="{FF2B5EF4-FFF2-40B4-BE49-F238E27FC236}">
                <a16:creationId xmlns:a16="http://schemas.microsoft.com/office/drawing/2014/main" id="{5F9EB5AB-0587-412A-8309-67A5E3E9FD91}"/>
              </a:ext>
            </a:extLst>
          </p:cNvPr>
          <p:cNvSpPr txBox="1"/>
          <p:nvPr/>
        </p:nvSpPr>
        <p:spPr>
          <a:xfrm>
            <a:off x="792478" y="503123"/>
            <a:ext cx="7297783"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左のカテゴリーより「動物」を選択し、ねずみのスライドを選択し、「</a:t>
            </a:r>
            <a:r>
              <a:rPr kumimoji="1" lang="en-US" altLang="ja-JP" dirty="0"/>
              <a:t>OK</a:t>
            </a:r>
            <a:r>
              <a:rPr kumimoji="1" lang="ja-JP" altLang="en-US" dirty="0"/>
              <a:t>」をクリックしましょう。</a:t>
            </a:r>
            <a:endParaRPr kumimoji="1" lang="en-US" altLang="ja-JP" dirty="0"/>
          </a:p>
        </p:txBody>
      </p:sp>
      <p:sp>
        <p:nvSpPr>
          <p:cNvPr id="5" name="正方形/長方形 4">
            <a:extLst>
              <a:ext uri="{FF2B5EF4-FFF2-40B4-BE49-F238E27FC236}">
                <a16:creationId xmlns:a16="http://schemas.microsoft.com/office/drawing/2014/main" id="{2B828CD2-EC95-4BFB-8809-8F8512D5DD22}"/>
              </a:ext>
            </a:extLst>
          </p:cNvPr>
          <p:cNvSpPr/>
          <p:nvPr/>
        </p:nvSpPr>
        <p:spPr>
          <a:xfrm>
            <a:off x="4789714" y="3675017"/>
            <a:ext cx="1402080" cy="9753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4EE8C48-58EF-45B9-B2BD-108E68E7F9F2}"/>
              </a:ext>
            </a:extLst>
          </p:cNvPr>
          <p:cNvSpPr/>
          <p:nvPr/>
        </p:nvSpPr>
        <p:spPr>
          <a:xfrm>
            <a:off x="7611292" y="5813467"/>
            <a:ext cx="592182" cy="4940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4AB6D81-5667-43F0-A0BA-5B65EBD4090B}"/>
              </a:ext>
            </a:extLst>
          </p:cNvPr>
          <p:cNvSpPr/>
          <p:nvPr/>
        </p:nvSpPr>
        <p:spPr>
          <a:xfrm>
            <a:off x="539931" y="2690949"/>
            <a:ext cx="731520" cy="2525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9160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ECFF0FE-B9BC-486D-B095-F11401AE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619" y="1670457"/>
            <a:ext cx="2133898" cy="1305107"/>
          </a:xfrm>
          <a:prstGeom prst="rect">
            <a:avLst/>
          </a:prstGeom>
        </p:spPr>
      </p:pic>
      <p:sp>
        <p:nvSpPr>
          <p:cNvPr id="4" name="テキスト ボックス 3">
            <a:extLst>
              <a:ext uri="{FF2B5EF4-FFF2-40B4-BE49-F238E27FC236}">
                <a16:creationId xmlns:a16="http://schemas.microsoft.com/office/drawing/2014/main" id="{4AA58396-8816-4083-96D5-31154108736B}"/>
              </a:ext>
            </a:extLst>
          </p:cNvPr>
          <p:cNvSpPr txBox="1"/>
          <p:nvPr/>
        </p:nvSpPr>
        <p:spPr>
          <a:xfrm>
            <a:off x="444138" y="400824"/>
            <a:ext cx="7985760"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en-US" altLang="ja-JP" dirty="0"/>
              <a:t>5</a:t>
            </a:r>
            <a:r>
              <a:rPr kumimoji="1" lang="ja-JP" altLang="en-US" dirty="0"/>
              <a:t>回やられたらゲームオーバー画面にするために「ゲームオーバー」のメッセージを送ろう。</a:t>
            </a:r>
            <a:endParaRPr kumimoji="1" lang="en-US" altLang="ja-JP" dirty="0"/>
          </a:p>
        </p:txBody>
      </p:sp>
      <p:pic>
        <p:nvPicPr>
          <p:cNvPr id="6" name="図 5">
            <a:extLst>
              <a:ext uri="{FF2B5EF4-FFF2-40B4-BE49-F238E27FC236}">
                <a16:creationId xmlns:a16="http://schemas.microsoft.com/office/drawing/2014/main" id="{AF35E93C-AADE-4DAD-B080-FEEA53934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028" y="1670457"/>
            <a:ext cx="2467319" cy="1324160"/>
          </a:xfrm>
          <a:prstGeom prst="rect">
            <a:avLst/>
          </a:prstGeom>
        </p:spPr>
      </p:pic>
      <p:pic>
        <p:nvPicPr>
          <p:cNvPr id="8" name="図 7">
            <a:extLst>
              <a:ext uri="{FF2B5EF4-FFF2-40B4-BE49-F238E27FC236}">
                <a16:creationId xmlns:a16="http://schemas.microsoft.com/office/drawing/2014/main" id="{BA370DC3-AE86-479B-BFE5-CC90467AA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770" y="1899089"/>
            <a:ext cx="1876687" cy="866896"/>
          </a:xfrm>
          <a:prstGeom prst="rect">
            <a:avLst/>
          </a:prstGeom>
        </p:spPr>
      </p:pic>
      <p:sp>
        <p:nvSpPr>
          <p:cNvPr id="9" name="矢印: 右 8">
            <a:extLst>
              <a:ext uri="{FF2B5EF4-FFF2-40B4-BE49-F238E27FC236}">
                <a16:creationId xmlns:a16="http://schemas.microsoft.com/office/drawing/2014/main" id="{5999398E-EC7A-4832-88BC-550F107B4FDC}"/>
              </a:ext>
            </a:extLst>
          </p:cNvPr>
          <p:cNvSpPr/>
          <p:nvPr/>
        </p:nvSpPr>
        <p:spPr>
          <a:xfrm>
            <a:off x="927464" y="2975564"/>
            <a:ext cx="7019108" cy="209579"/>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EE2C37C-4EE1-42A7-8F4D-9F33A62F6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19" y="3934830"/>
            <a:ext cx="2791215" cy="2505425"/>
          </a:xfrm>
          <a:prstGeom prst="rect">
            <a:avLst/>
          </a:prstGeom>
        </p:spPr>
      </p:pic>
      <p:sp>
        <p:nvSpPr>
          <p:cNvPr id="12" name="テキスト ボックス 11">
            <a:extLst>
              <a:ext uri="{FF2B5EF4-FFF2-40B4-BE49-F238E27FC236}">
                <a16:creationId xmlns:a16="http://schemas.microsoft.com/office/drawing/2014/main" id="{628BF55A-6480-47EC-8532-DCC2C4CA3111}"/>
              </a:ext>
            </a:extLst>
          </p:cNvPr>
          <p:cNvSpPr txBox="1"/>
          <p:nvPr/>
        </p:nvSpPr>
        <p:spPr>
          <a:xfrm>
            <a:off x="424581" y="3304429"/>
            <a:ext cx="375339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修正したステージのブロック</a:t>
            </a:r>
          </a:p>
        </p:txBody>
      </p:sp>
      <p:pic>
        <p:nvPicPr>
          <p:cNvPr id="13" name="図 12">
            <a:extLst>
              <a:ext uri="{FF2B5EF4-FFF2-40B4-BE49-F238E27FC236}">
                <a16:creationId xmlns:a16="http://schemas.microsoft.com/office/drawing/2014/main" id="{5DA1CCE5-06F8-46FD-885A-E5F7EB3EBF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726" y="4018696"/>
            <a:ext cx="2486372" cy="943107"/>
          </a:xfrm>
          <a:prstGeom prst="rect">
            <a:avLst/>
          </a:prstGeom>
        </p:spPr>
      </p:pic>
      <p:sp>
        <p:nvSpPr>
          <p:cNvPr id="14" name="テキスト ボックス 13">
            <a:extLst>
              <a:ext uri="{FF2B5EF4-FFF2-40B4-BE49-F238E27FC236}">
                <a16:creationId xmlns:a16="http://schemas.microsoft.com/office/drawing/2014/main" id="{20932C33-AE86-4A07-A75A-C821427D3954}"/>
              </a:ext>
            </a:extLst>
          </p:cNvPr>
          <p:cNvSpPr txBox="1"/>
          <p:nvPr/>
        </p:nvSpPr>
        <p:spPr>
          <a:xfrm>
            <a:off x="3683726" y="5205236"/>
            <a:ext cx="3753394"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ゲームオーバーのときはステージの背景も変更しよう</a:t>
            </a:r>
          </a:p>
        </p:txBody>
      </p:sp>
      <p:sp>
        <p:nvSpPr>
          <p:cNvPr id="2" name="正方形/長方形 1">
            <a:extLst>
              <a:ext uri="{FF2B5EF4-FFF2-40B4-BE49-F238E27FC236}">
                <a16:creationId xmlns:a16="http://schemas.microsoft.com/office/drawing/2014/main" id="{D7064133-CFB5-40FB-AAD8-DF3FE2F1BB7C}"/>
              </a:ext>
            </a:extLst>
          </p:cNvPr>
          <p:cNvSpPr/>
          <p:nvPr/>
        </p:nvSpPr>
        <p:spPr>
          <a:xfrm>
            <a:off x="644434" y="2525486"/>
            <a:ext cx="1541417" cy="3307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478668E-A49F-4DF3-9BF7-8E36F639240A}"/>
              </a:ext>
            </a:extLst>
          </p:cNvPr>
          <p:cNvSpPr/>
          <p:nvPr/>
        </p:nvSpPr>
        <p:spPr>
          <a:xfrm>
            <a:off x="4177975" y="2063931"/>
            <a:ext cx="1055876" cy="322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0B54ED3-EA61-46C3-A07C-A405DD700155}"/>
              </a:ext>
            </a:extLst>
          </p:cNvPr>
          <p:cNvSpPr/>
          <p:nvPr/>
        </p:nvSpPr>
        <p:spPr>
          <a:xfrm>
            <a:off x="3699004" y="2460286"/>
            <a:ext cx="574765" cy="3222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3468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6DAA63-DDA0-4580-B895-A4FD70B00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80" y="319657"/>
            <a:ext cx="2600688" cy="2743583"/>
          </a:xfrm>
          <a:prstGeom prst="rect">
            <a:avLst/>
          </a:prstGeom>
        </p:spPr>
      </p:pic>
      <p:sp>
        <p:nvSpPr>
          <p:cNvPr id="6" name="テキスト ボックス 5">
            <a:extLst>
              <a:ext uri="{FF2B5EF4-FFF2-40B4-BE49-F238E27FC236}">
                <a16:creationId xmlns:a16="http://schemas.microsoft.com/office/drawing/2014/main" id="{5D309FBD-99A1-44AD-A16B-181CE3407EA3}"/>
              </a:ext>
            </a:extLst>
          </p:cNvPr>
          <p:cNvSpPr txBox="1"/>
          <p:nvPr/>
        </p:nvSpPr>
        <p:spPr>
          <a:xfrm>
            <a:off x="3458891" y="476481"/>
            <a:ext cx="526868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ゲーム開始時に「やられた」変数を</a:t>
            </a:r>
            <a:r>
              <a:rPr kumimoji="1" lang="en-US" altLang="ja-JP" dirty="0"/>
              <a:t>0</a:t>
            </a:r>
            <a:r>
              <a:rPr kumimoji="1" lang="ja-JP" altLang="en-US" dirty="0"/>
              <a:t>にしよう。</a:t>
            </a:r>
          </a:p>
        </p:txBody>
      </p:sp>
      <p:pic>
        <p:nvPicPr>
          <p:cNvPr id="8" name="図 7">
            <a:extLst>
              <a:ext uri="{FF2B5EF4-FFF2-40B4-BE49-F238E27FC236}">
                <a16:creationId xmlns:a16="http://schemas.microsoft.com/office/drawing/2014/main" id="{09D7F50E-E28F-472E-A109-606AF7CB3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81" y="3964225"/>
            <a:ext cx="2162477" cy="1124107"/>
          </a:xfrm>
          <a:prstGeom prst="rect">
            <a:avLst/>
          </a:prstGeom>
        </p:spPr>
      </p:pic>
      <p:sp>
        <p:nvSpPr>
          <p:cNvPr id="11" name="テキスト ボックス 10">
            <a:extLst>
              <a:ext uri="{FF2B5EF4-FFF2-40B4-BE49-F238E27FC236}">
                <a16:creationId xmlns:a16="http://schemas.microsoft.com/office/drawing/2014/main" id="{0293317E-AD09-4720-B27F-E6AF6667A310}"/>
              </a:ext>
            </a:extLst>
          </p:cNvPr>
          <p:cNvSpPr txBox="1"/>
          <p:nvPr/>
        </p:nvSpPr>
        <p:spPr>
          <a:xfrm>
            <a:off x="3458890" y="3890241"/>
            <a:ext cx="5268685" cy="12990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各キャラクタのブロックで、ゲームオーバーのメッセージを受け取ったときに、キャラクタを隠して、スクリプトを止めるブロックを追加しよう。</a:t>
            </a:r>
          </a:p>
        </p:txBody>
      </p:sp>
      <p:sp>
        <p:nvSpPr>
          <p:cNvPr id="2" name="正方形/長方形 1">
            <a:extLst>
              <a:ext uri="{FF2B5EF4-FFF2-40B4-BE49-F238E27FC236}">
                <a16:creationId xmlns:a16="http://schemas.microsoft.com/office/drawing/2014/main" id="{D14BC752-3210-4A23-99D2-46DA2429A3AA}"/>
              </a:ext>
            </a:extLst>
          </p:cNvPr>
          <p:cNvSpPr/>
          <p:nvPr/>
        </p:nvSpPr>
        <p:spPr>
          <a:xfrm>
            <a:off x="450080" y="1193074"/>
            <a:ext cx="1709646" cy="2960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81683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B945E45-2BAE-445C-AE99-249009905F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423" y="1875964"/>
            <a:ext cx="4972744" cy="2705478"/>
          </a:xfrm>
          <a:prstGeom prst="rect">
            <a:avLst/>
          </a:prstGeom>
        </p:spPr>
      </p:pic>
      <p:sp>
        <p:nvSpPr>
          <p:cNvPr id="5" name="テキスト ボックス 4">
            <a:extLst>
              <a:ext uri="{FF2B5EF4-FFF2-40B4-BE49-F238E27FC236}">
                <a16:creationId xmlns:a16="http://schemas.microsoft.com/office/drawing/2014/main" id="{A9CC313E-E5AF-402A-AFA3-A886C057F037}"/>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ここまでのステージのブロック</a:t>
            </a:r>
            <a:endParaRPr kumimoji="1" lang="en-US" altLang="ja-JP" sz="2800" dirty="0"/>
          </a:p>
        </p:txBody>
      </p:sp>
    </p:spTree>
    <p:extLst>
      <p:ext uri="{BB962C8B-B14F-4D97-AF65-F5344CB8AC3E}">
        <p14:creationId xmlns:p14="http://schemas.microsoft.com/office/powerpoint/2010/main" val="439137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9CC313E-E5AF-402A-AFA3-A886C057F037}"/>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ここまでのネコのブロック</a:t>
            </a:r>
            <a:endParaRPr kumimoji="1" lang="en-US" altLang="ja-JP" sz="2800" dirty="0"/>
          </a:p>
        </p:txBody>
      </p:sp>
      <p:pic>
        <p:nvPicPr>
          <p:cNvPr id="4" name="図 3">
            <a:extLst>
              <a:ext uri="{FF2B5EF4-FFF2-40B4-BE49-F238E27FC236}">
                <a16:creationId xmlns:a16="http://schemas.microsoft.com/office/drawing/2014/main" id="{744F78C1-9109-4506-B8C1-179F90A2B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724" y="996900"/>
            <a:ext cx="4846048" cy="5774015"/>
          </a:xfrm>
          <a:prstGeom prst="rect">
            <a:avLst/>
          </a:prstGeom>
        </p:spPr>
      </p:pic>
    </p:spTree>
    <p:extLst>
      <p:ext uri="{BB962C8B-B14F-4D97-AF65-F5344CB8AC3E}">
        <p14:creationId xmlns:p14="http://schemas.microsoft.com/office/powerpoint/2010/main" val="478037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E41BF8-7149-4591-8E09-ABB6860517D1}"/>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ここまでのねずみのブロック</a:t>
            </a:r>
            <a:endParaRPr kumimoji="1" lang="en-US" altLang="ja-JP" sz="2800" dirty="0"/>
          </a:p>
        </p:txBody>
      </p:sp>
      <p:pic>
        <p:nvPicPr>
          <p:cNvPr id="4" name="図 3">
            <a:extLst>
              <a:ext uri="{FF2B5EF4-FFF2-40B4-BE49-F238E27FC236}">
                <a16:creationId xmlns:a16="http://schemas.microsoft.com/office/drawing/2014/main" id="{73C4ECBE-B7CF-48B6-A44C-E3034B4FF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102" y="1314813"/>
            <a:ext cx="4267796" cy="2591162"/>
          </a:xfrm>
          <a:prstGeom prst="rect">
            <a:avLst/>
          </a:prstGeom>
        </p:spPr>
      </p:pic>
    </p:spTree>
    <p:extLst>
      <p:ext uri="{BB962C8B-B14F-4D97-AF65-F5344CB8AC3E}">
        <p14:creationId xmlns:p14="http://schemas.microsoft.com/office/powerpoint/2010/main" val="2572281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CB2A80F-95B2-4CE7-96E7-E87630E761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076" y="2023866"/>
            <a:ext cx="4105848" cy="2810267"/>
          </a:xfrm>
          <a:prstGeom prst="rect">
            <a:avLst/>
          </a:prstGeom>
        </p:spPr>
      </p:pic>
      <p:sp>
        <p:nvSpPr>
          <p:cNvPr id="4" name="テキスト ボックス 3">
            <a:extLst>
              <a:ext uri="{FF2B5EF4-FFF2-40B4-BE49-F238E27FC236}">
                <a16:creationId xmlns:a16="http://schemas.microsoft.com/office/drawing/2014/main" id="{767D8222-3688-49BD-8D2A-C76149589BA8}"/>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ここまでのサルのブロック</a:t>
            </a:r>
            <a:endParaRPr kumimoji="1" lang="en-US" altLang="ja-JP" sz="2800" dirty="0"/>
          </a:p>
        </p:txBody>
      </p:sp>
    </p:spTree>
    <p:extLst>
      <p:ext uri="{BB962C8B-B14F-4D97-AF65-F5344CB8AC3E}">
        <p14:creationId xmlns:p14="http://schemas.microsoft.com/office/powerpoint/2010/main" val="3124192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93577-824B-4097-A7F1-1B64C84B4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6" y="1621423"/>
            <a:ext cx="8612777" cy="2516322"/>
          </a:xfrm>
          <a:prstGeom prst="rect">
            <a:avLst/>
          </a:prstGeom>
        </p:spPr>
      </p:pic>
      <p:sp>
        <p:nvSpPr>
          <p:cNvPr id="4" name="テキスト ボックス 3">
            <a:extLst>
              <a:ext uri="{FF2B5EF4-FFF2-40B4-BE49-F238E27FC236}">
                <a16:creationId xmlns:a16="http://schemas.microsoft.com/office/drawing/2014/main" id="{EFAD08A6-C3B8-4E07-B1D8-ACE5DFD8F3ED}"/>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ここまでの画面の動き</a:t>
            </a:r>
            <a:endParaRPr kumimoji="1" lang="en-US" altLang="ja-JP" sz="2800" dirty="0"/>
          </a:p>
        </p:txBody>
      </p:sp>
      <p:sp>
        <p:nvSpPr>
          <p:cNvPr id="2" name="テキスト ボックス 1">
            <a:extLst>
              <a:ext uri="{FF2B5EF4-FFF2-40B4-BE49-F238E27FC236}">
                <a16:creationId xmlns:a16="http://schemas.microsoft.com/office/drawing/2014/main" id="{6950A29F-B74D-42A4-9C7E-11A89A474A14}"/>
              </a:ext>
            </a:extLst>
          </p:cNvPr>
          <p:cNvSpPr txBox="1"/>
          <p:nvPr/>
        </p:nvSpPr>
        <p:spPr>
          <a:xfrm>
            <a:off x="2420982" y="3737152"/>
            <a:ext cx="147174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スペースキーを押す</a:t>
            </a:r>
          </a:p>
        </p:txBody>
      </p:sp>
      <p:sp>
        <p:nvSpPr>
          <p:cNvPr id="5" name="テキスト ボックス 4">
            <a:extLst>
              <a:ext uri="{FF2B5EF4-FFF2-40B4-BE49-F238E27FC236}">
                <a16:creationId xmlns:a16="http://schemas.microsoft.com/office/drawing/2014/main" id="{E72B72A9-DFD5-48B6-B6DB-E8B72F2A67FB}"/>
              </a:ext>
            </a:extLst>
          </p:cNvPr>
          <p:cNvSpPr txBox="1"/>
          <p:nvPr/>
        </p:nvSpPr>
        <p:spPr>
          <a:xfrm>
            <a:off x="5529942" y="3737152"/>
            <a:ext cx="147174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a:t>5</a:t>
            </a:r>
            <a:r>
              <a:rPr kumimoji="1" lang="ja-JP" altLang="en-US" dirty="0"/>
              <a:t>回サルとぶつかる</a:t>
            </a:r>
          </a:p>
        </p:txBody>
      </p:sp>
    </p:spTree>
    <p:extLst>
      <p:ext uri="{BB962C8B-B14F-4D97-AF65-F5344CB8AC3E}">
        <p14:creationId xmlns:p14="http://schemas.microsoft.com/office/powerpoint/2010/main" val="21344648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484E32E9-E172-456D-A0DA-246026F82D67}"/>
              </a:ext>
            </a:extLst>
          </p:cNvPr>
          <p:cNvSpPr/>
          <p:nvPr/>
        </p:nvSpPr>
        <p:spPr>
          <a:xfrm>
            <a:off x="1723937" y="2032233"/>
            <a:ext cx="5696125" cy="292775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1500" dirty="0"/>
              <a:t>第</a:t>
            </a:r>
            <a:r>
              <a:rPr kumimoji="1" lang="en-US" altLang="ja-JP" sz="11500" dirty="0"/>
              <a:t>10</a:t>
            </a:r>
            <a:r>
              <a:rPr kumimoji="1" lang="ja-JP" altLang="en-US" sz="11500" dirty="0"/>
              <a:t>章</a:t>
            </a:r>
          </a:p>
        </p:txBody>
      </p:sp>
    </p:spTree>
    <p:extLst>
      <p:ext uri="{BB962C8B-B14F-4D97-AF65-F5344CB8AC3E}">
        <p14:creationId xmlns:p14="http://schemas.microsoft.com/office/powerpoint/2010/main" val="3545651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45BE2E2-7692-438B-B79C-8DFEF2A6F9D5}"/>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ゲームをアレンジしてみよう</a:t>
            </a:r>
            <a:endParaRPr kumimoji="1" lang="en-US" altLang="ja-JP" sz="2800" dirty="0"/>
          </a:p>
        </p:txBody>
      </p:sp>
      <p:sp>
        <p:nvSpPr>
          <p:cNvPr id="3" name="テキスト ボックス 2">
            <a:extLst>
              <a:ext uri="{FF2B5EF4-FFF2-40B4-BE49-F238E27FC236}">
                <a16:creationId xmlns:a16="http://schemas.microsoft.com/office/drawing/2014/main" id="{EB63A574-8175-4426-9F41-586213E34248}"/>
              </a:ext>
            </a:extLst>
          </p:cNvPr>
          <p:cNvSpPr txBox="1"/>
          <p:nvPr/>
        </p:nvSpPr>
        <p:spPr>
          <a:xfrm>
            <a:off x="654731" y="1086080"/>
            <a:ext cx="7679372" cy="25455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キャラクタの動く速さによってゲームの難易度が変わりますので、レベルを表現し、キャラクタの速さを変更してみましょう。</a:t>
            </a:r>
            <a:endParaRPr kumimoji="1" lang="en-US" altLang="ja-JP" dirty="0"/>
          </a:p>
          <a:p>
            <a:pPr>
              <a:lnSpc>
                <a:spcPct val="150000"/>
              </a:lnSpc>
            </a:pPr>
            <a:endParaRPr kumimoji="1" lang="en-US" altLang="ja-JP" dirty="0"/>
          </a:p>
          <a:p>
            <a:pPr marL="342900" indent="-342900">
              <a:lnSpc>
                <a:spcPct val="150000"/>
              </a:lnSpc>
              <a:buAutoNum type="arabicPeriod"/>
            </a:pPr>
            <a:r>
              <a:rPr kumimoji="1" lang="ja-JP" altLang="en-US" dirty="0"/>
              <a:t>ネコの動く速さ（速いほど簡単） </a:t>
            </a:r>
            <a:endParaRPr kumimoji="1" lang="en-US" altLang="ja-JP" dirty="0"/>
          </a:p>
          <a:p>
            <a:pPr marL="342900" indent="-342900">
              <a:lnSpc>
                <a:spcPct val="150000"/>
              </a:lnSpc>
              <a:buAutoNum type="arabicPeriod"/>
            </a:pPr>
            <a:r>
              <a:rPr kumimoji="1" lang="ja-JP" altLang="en-US" dirty="0"/>
              <a:t>ねずみの動く速さ（遅いほど簡単） </a:t>
            </a:r>
            <a:endParaRPr kumimoji="1" lang="en-US" altLang="ja-JP" dirty="0"/>
          </a:p>
          <a:p>
            <a:pPr marL="342900" indent="-342900">
              <a:lnSpc>
                <a:spcPct val="150000"/>
              </a:lnSpc>
              <a:buAutoNum type="arabicPeriod"/>
            </a:pPr>
            <a:r>
              <a:rPr kumimoji="1" lang="en-US" altLang="ja-JP" dirty="0"/>
              <a:t> </a:t>
            </a:r>
            <a:r>
              <a:rPr kumimoji="1" lang="ja-JP" altLang="en-US" dirty="0"/>
              <a:t>サルの動く速さ（遅いほど簡単）</a:t>
            </a:r>
          </a:p>
        </p:txBody>
      </p:sp>
    </p:spTree>
    <p:extLst>
      <p:ext uri="{BB962C8B-B14F-4D97-AF65-F5344CB8AC3E}">
        <p14:creationId xmlns:p14="http://schemas.microsoft.com/office/powerpoint/2010/main" val="1615375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C95356E-153D-4046-ABE8-B4F44B91A2A8}"/>
              </a:ext>
            </a:extLst>
          </p:cNvPr>
          <p:cNvSpPr txBox="1"/>
          <p:nvPr/>
        </p:nvSpPr>
        <p:spPr>
          <a:xfrm>
            <a:off x="532811" y="311016"/>
            <a:ext cx="767937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ネコの動く速さ、ねずみの動く速さ、サルの動く速さを変数で表現してみましょう。</a:t>
            </a:r>
          </a:p>
        </p:txBody>
      </p:sp>
      <p:pic>
        <p:nvPicPr>
          <p:cNvPr id="4" name="図 3">
            <a:extLst>
              <a:ext uri="{FF2B5EF4-FFF2-40B4-BE49-F238E27FC236}">
                <a16:creationId xmlns:a16="http://schemas.microsoft.com/office/drawing/2014/main" id="{9A3851C6-467A-4D14-8543-95ECF971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95" y="1504378"/>
            <a:ext cx="2191056" cy="2333951"/>
          </a:xfrm>
          <a:prstGeom prst="rect">
            <a:avLst/>
          </a:prstGeom>
        </p:spPr>
      </p:pic>
      <p:pic>
        <p:nvPicPr>
          <p:cNvPr id="6" name="図 5">
            <a:extLst>
              <a:ext uri="{FF2B5EF4-FFF2-40B4-BE49-F238E27FC236}">
                <a16:creationId xmlns:a16="http://schemas.microsoft.com/office/drawing/2014/main" id="{518C2B9C-507B-43E6-B218-C1E5D3F95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445" y="1476102"/>
            <a:ext cx="3115110" cy="1952898"/>
          </a:xfrm>
          <a:prstGeom prst="rect">
            <a:avLst/>
          </a:prstGeom>
        </p:spPr>
      </p:pic>
      <p:sp>
        <p:nvSpPr>
          <p:cNvPr id="7" name="正方形/長方形 6">
            <a:extLst>
              <a:ext uri="{FF2B5EF4-FFF2-40B4-BE49-F238E27FC236}">
                <a16:creationId xmlns:a16="http://schemas.microsoft.com/office/drawing/2014/main" id="{6C202CD5-729E-43E1-B8D6-2FC3C51D172A}"/>
              </a:ext>
            </a:extLst>
          </p:cNvPr>
          <p:cNvSpPr/>
          <p:nvPr/>
        </p:nvSpPr>
        <p:spPr>
          <a:xfrm>
            <a:off x="654895" y="2891246"/>
            <a:ext cx="1173905" cy="5377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46AEF5D9-4C90-4365-9182-51B5409A7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598" y="1504378"/>
            <a:ext cx="2191056" cy="3077004"/>
          </a:xfrm>
          <a:prstGeom prst="rect">
            <a:avLst/>
          </a:prstGeom>
        </p:spPr>
      </p:pic>
      <p:sp>
        <p:nvSpPr>
          <p:cNvPr id="10" name="正方形/長方形 9">
            <a:extLst>
              <a:ext uri="{FF2B5EF4-FFF2-40B4-BE49-F238E27FC236}">
                <a16:creationId xmlns:a16="http://schemas.microsoft.com/office/drawing/2014/main" id="{97FFAFDF-2F35-432A-AD21-71504D74F210}"/>
              </a:ext>
            </a:extLst>
          </p:cNvPr>
          <p:cNvSpPr/>
          <p:nvPr/>
        </p:nvSpPr>
        <p:spPr>
          <a:xfrm>
            <a:off x="6479177" y="3160123"/>
            <a:ext cx="1454332" cy="10112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07120FE-72F5-4FF7-979C-ABD7B752C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10" y="4747735"/>
            <a:ext cx="3105583" cy="1876687"/>
          </a:xfrm>
          <a:prstGeom prst="rect">
            <a:avLst/>
          </a:prstGeom>
        </p:spPr>
      </p:pic>
      <p:pic>
        <p:nvPicPr>
          <p:cNvPr id="14" name="図 13">
            <a:extLst>
              <a:ext uri="{FF2B5EF4-FFF2-40B4-BE49-F238E27FC236}">
                <a16:creationId xmlns:a16="http://schemas.microsoft.com/office/drawing/2014/main" id="{2F0D73BE-5A03-4134-A9BE-C75E9373D2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9185" y="5100011"/>
            <a:ext cx="2229161" cy="1076475"/>
          </a:xfrm>
          <a:prstGeom prst="rect">
            <a:avLst/>
          </a:prstGeom>
        </p:spPr>
      </p:pic>
      <p:sp>
        <p:nvSpPr>
          <p:cNvPr id="15" name="正方形/長方形 14">
            <a:extLst>
              <a:ext uri="{FF2B5EF4-FFF2-40B4-BE49-F238E27FC236}">
                <a16:creationId xmlns:a16="http://schemas.microsoft.com/office/drawing/2014/main" id="{6A838F9D-91B0-4D51-B51A-8A874BB89FEA}"/>
              </a:ext>
            </a:extLst>
          </p:cNvPr>
          <p:cNvSpPr/>
          <p:nvPr/>
        </p:nvSpPr>
        <p:spPr>
          <a:xfrm>
            <a:off x="4269185" y="5007429"/>
            <a:ext cx="1393371" cy="4615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BBB3C75-D858-4500-9BAB-285ED865651C}"/>
              </a:ext>
            </a:extLst>
          </p:cNvPr>
          <p:cNvSpPr txBox="1"/>
          <p:nvPr/>
        </p:nvSpPr>
        <p:spPr>
          <a:xfrm>
            <a:off x="767633" y="4108366"/>
            <a:ext cx="44936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dirty="0"/>
              <a:t>ゲームのレベルも変数で表現しましょう。</a:t>
            </a:r>
          </a:p>
        </p:txBody>
      </p:sp>
      <p:sp>
        <p:nvSpPr>
          <p:cNvPr id="3" name="正方形/長方形 2">
            <a:extLst>
              <a:ext uri="{FF2B5EF4-FFF2-40B4-BE49-F238E27FC236}">
                <a16:creationId xmlns:a16="http://schemas.microsoft.com/office/drawing/2014/main" id="{324A18AD-BB51-470E-A5E1-D8862BA8E419}"/>
              </a:ext>
            </a:extLst>
          </p:cNvPr>
          <p:cNvSpPr/>
          <p:nvPr/>
        </p:nvSpPr>
        <p:spPr>
          <a:xfrm>
            <a:off x="3638394" y="1872343"/>
            <a:ext cx="863937" cy="4005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69D7348-3503-4650-AC13-7869651369BC}"/>
              </a:ext>
            </a:extLst>
          </p:cNvPr>
          <p:cNvSpPr/>
          <p:nvPr/>
        </p:nvSpPr>
        <p:spPr>
          <a:xfrm>
            <a:off x="3910149" y="2802668"/>
            <a:ext cx="592182" cy="5065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30D82CF-5543-47D1-99C3-0214C10F1F51}"/>
              </a:ext>
            </a:extLst>
          </p:cNvPr>
          <p:cNvSpPr/>
          <p:nvPr/>
        </p:nvSpPr>
        <p:spPr>
          <a:xfrm>
            <a:off x="1104316" y="5153420"/>
            <a:ext cx="592183" cy="4004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E15F83B-483B-4975-A861-025EA6279FF3}"/>
              </a:ext>
            </a:extLst>
          </p:cNvPr>
          <p:cNvSpPr/>
          <p:nvPr/>
        </p:nvSpPr>
        <p:spPr>
          <a:xfrm>
            <a:off x="1384663" y="6069874"/>
            <a:ext cx="653143" cy="4004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189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F9A8712-5EF3-4C6A-A2AF-15F69A640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06" y="681843"/>
            <a:ext cx="4686954" cy="4048690"/>
          </a:xfrm>
          <a:prstGeom prst="rect">
            <a:avLst/>
          </a:prstGeom>
        </p:spPr>
      </p:pic>
      <p:pic>
        <p:nvPicPr>
          <p:cNvPr id="5" name="図 4">
            <a:extLst>
              <a:ext uri="{FF2B5EF4-FFF2-40B4-BE49-F238E27FC236}">
                <a16:creationId xmlns:a16="http://schemas.microsoft.com/office/drawing/2014/main" id="{69431889-92BD-449C-B75D-01E9C8861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13" y="4912069"/>
            <a:ext cx="1981477" cy="1562318"/>
          </a:xfrm>
          <a:prstGeom prst="rect">
            <a:avLst/>
          </a:prstGeom>
        </p:spPr>
      </p:pic>
      <p:sp>
        <p:nvSpPr>
          <p:cNvPr id="6" name="テキスト ボックス 5">
            <a:extLst>
              <a:ext uri="{FF2B5EF4-FFF2-40B4-BE49-F238E27FC236}">
                <a16:creationId xmlns:a16="http://schemas.microsoft.com/office/drawing/2014/main" id="{0918AF9C-8B84-4FCF-B43B-F3F89E65AE18}"/>
              </a:ext>
            </a:extLst>
          </p:cNvPr>
          <p:cNvSpPr txBox="1"/>
          <p:nvPr/>
        </p:nvSpPr>
        <p:spPr>
          <a:xfrm>
            <a:off x="5207725" y="537957"/>
            <a:ext cx="377952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ステージにねずみが出現します。スプライトにもネコとねずみの両方が表示されているのを確認しましょう。</a:t>
            </a:r>
            <a:endParaRPr kumimoji="1" lang="en-US" altLang="ja-JP" dirty="0"/>
          </a:p>
        </p:txBody>
      </p:sp>
    </p:spTree>
    <p:extLst>
      <p:ext uri="{BB962C8B-B14F-4D97-AF65-F5344CB8AC3E}">
        <p14:creationId xmlns:p14="http://schemas.microsoft.com/office/powerpoint/2010/main" val="3692959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7D918FF-2FCB-433B-9F18-2B9DA00F4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65" y="1411753"/>
            <a:ext cx="2048161" cy="1295581"/>
          </a:xfrm>
          <a:prstGeom prst="rect">
            <a:avLst/>
          </a:prstGeom>
        </p:spPr>
      </p:pic>
      <p:sp>
        <p:nvSpPr>
          <p:cNvPr id="4" name="テキスト ボックス 3">
            <a:extLst>
              <a:ext uri="{FF2B5EF4-FFF2-40B4-BE49-F238E27FC236}">
                <a16:creationId xmlns:a16="http://schemas.microsoft.com/office/drawing/2014/main" id="{230560A8-E0BA-4064-A562-D6941465A8A7}"/>
              </a:ext>
            </a:extLst>
          </p:cNvPr>
          <p:cNvSpPr txBox="1"/>
          <p:nvPr/>
        </p:nvSpPr>
        <p:spPr>
          <a:xfrm>
            <a:off x="532811" y="311016"/>
            <a:ext cx="7679372"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ステージのブロックに「スペースキーが押されたとき」にレベルを</a:t>
            </a:r>
            <a:r>
              <a:rPr kumimoji="1" lang="en-US" altLang="ja-JP" dirty="0"/>
              <a:t>1</a:t>
            </a:r>
            <a:r>
              <a:rPr kumimoji="1" lang="ja-JP" altLang="en-US" dirty="0"/>
              <a:t>にするブロックを追加しましょう。</a:t>
            </a:r>
          </a:p>
        </p:txBody>
      </p:sp>
      <p:pic>
        <p:nvPicPr>
          <p:cNvPr id="6" name="図 5">
            <a:extLst>
              <a:ext uri="{FF2B5EF4-FFF2-40B4-BE49-F238E27FC236}">
                <a16:creationId xmlns:a16="http://schemas.microsoft.com/office/drawing/2014/main" id="{BA1E2049-9379-4499-A1F4-1ACB250A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094" y="1411753"/>
            <a:ext cx="2267266" cy="1752845"/>
          </a:xfrm>
          <a:prstGeom prst="rect">
            <a:avLst/>
          </a:prstGeom>
        </p:spPr>
      </p:pic>
      <p:sp>
        <p:nvSpPr>
          <p:cNvPr id="2" name="正方形/長方形 1">
            <a:extLst>
              <a:ext uri="{FF2B5EF4-FFF2-40B4-BE49-F238E27FC236}">
                <a16:creationId xmlns:a16="http://schemas.microsoft.com/office/drawing/2014/main" id="{C9AA6304-ED92-4286-84A4-150F62AA3C9D}"/>
              </a:ext>
            </a:extLst>
          </p:cNvPr>
          <p:cNvSpPr/>
          <p:nvPr/>
        </p:nvSpPr>
        <p:spPr>
          <a:xfrm>
            <a:off x="4915165" y="2281646"/>
            <a:ext cx="1781726" cy="330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569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2F929E0-1C8D-4624-865A-37D88B1D6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80" y="1047418"/>
            <a:ext cx="2172003" cy="2381582"/>
          </a:xfrm>
          <a:prstGeom prst="rect">
            <a:avLst/>
          </a:prstGeom>
        </p:spPr>
      </p:pic>
      <p:pic>
        <p:nvPicPr>
          <p:cNvPr id="5" name="図 4">
            <a:extLst>
              <a:ext uri="{FF2B5EF4-FFF2-40B4-BE49-F238E27FC236}">
                <a16:creationId xmlns:a16="http://schemas.microsoft.com/office/drawing/2014/main" id="{D75CC606-409F-4D83-A8A9-A18BF5DE0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164" y="1047418"/>
            <a:ext cx="2152950" cy="2172003"/>
          </a:xfrm>
          <a:prstGeom prst="rect">
            <a:avLst/>
          </a:prstGeom>
        </p:spPr>
      </p:pic>
      <p:pic>
        <p:nvPicPr>
          <p:cNvPr id="6" name="図 5">
            <a:extLst>
              <a:ext uri="{FF2B5EF4-FFF2-40B4-BE49-F238E27FC236}">
                <a16:creationId xmlns:a16="http://schemas.microsoft.com/office/drawing/2014/main" id="{EA0856A9-2FA7-4F4B-A4F2-64C4B57ED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303" y="1080989"/>
            <a:ext cx="1124107" cy="447737"/>
          </a:xfrm>
          <a:prstGeom prst="rect">
            <a:avLst/>
          </a:prstGeom>
        </p:spPr>
      </p:pic>
      <p:sp>
        <p:nvSpPr>
          <p:cNvPr id="7" name="テキスト ボックス 6">
            <a:extLst>
              <a:ext uri="{FF2B5EF4-FFF2-40B4-BE49-F238E27FC236}">
                <a16:creationId xmlns:a16="http://schemas.microsoft.com/office/drawing/2014/main" id="{1ECE48D1-CE83-43D5-B8A4-CF5477189826}"/>
              </a:ext>
            </a:extLst>
          </p:cNvPr>
          <p:cNvSpPr txBox="1"/>
          <p:nvPr/>
        </p:nvSpPr>
        <p:spPr>
          <a:xfrm>
            <a:off x="393474" y="286489"/>
            <a:ext cx="7679372"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レベルの</a:t>
            </a:r>
            <a:r>
              <a:rPr kumimoji="1" lang="en-US" altLang="ja-JP" dirty="0"/>
              <a:t>10</a:t>
            </a:r>
            <a:r>
              <a:rPr kumimoji="1" lang="ja-JP" altLang="en-US" dirty="0"/>
              <a:t>倍が得点より大きいか比較するブロックを作成しましょう。</a:t>
            </a:r>
          </a:p>
        </p:txBody>
      </p:sp>
      <p:pic>
        <p:nvPicPr>
          <p:cNvPr id="8" name="図 7">
            <a:extLst>
              <a:ext uri="{FF2B5EF4-FFF2-40B4-BE49-F238E27FC236}">
                <a16:creationId xmlns:a16="http://schemas.microsoft.com/office/drawing/2014/main" id="{9153DB92-2968-4435-999D-9EF8D5643F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921" y="2789558"/>
            <a:ext cx="2248214" cy="3781953"/>
          </a:xfrm>
          <a:prstGeom prst="rect">
            <a:avLst/>
          </a:prstGeom>
        </p:spPr>
      </p:pic>
      <p:sp>
        <p:nvSpPr>
          <p:cNvPr id="9" name="正方形/長方形 8">
            <a:extLst>
              <a:ext uri="{FF2B5EF4-FFF2-40B4-BE49-F238E27FC236}">
                <a16:creationId xmlns:a16="http://schemas.microsoft.com/office/drawing/2014/main" id="{5F73BF2C-6269-464A-9E6E-FFE56048CED9}"/>
              </a:ext>
            </a:extLst>
          </p:cNvPr>
          <p:cNvSpPr/>
          <p:nvPr/>
        </p:nvSpPr>
        <p:spPr>
          <a:xfrm>
            <a:off x="544780" y="2987040"/>
            <a:ext cx="818605" cy="3309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D05F0C8F-B082-4327-A641-33C09E0669EA}"/>
              </a:ext>
            </a:extLst>
          </p:cNvPr>
          <p:cNvCxnSpPr/>
          <p:nvPr/>
        </p:nvCxnSpPr>
        <p:spPr>
          <a:xfrm flipV="1">
            <a:off x="1436914" y="2943497"/>
            <a:ext cx="1750423" cy="18288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3" name="図 12">
            <a:extLst>
              <a:ext uri="{FF2B5EF4-FFF2-40B4-BE49-F238E27FC236}">
                <a16:creationId xmlns:a16="http://schemas.microsoft.com/office/drawing/2014/main" id="{79420EAA-ED3A-4571-8A56-BE41B01A7F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2486" y="3992880"/>
            <a:ext cx="1381318" cy="1038370"/>
          </a:xfrm>
          <a:prstGeom prst="rect">
            <a:avLst/>
          </a:prstGeom>
        </p:spPr>
      </p:pic>
      <p:sp>
        <p:nvSpPr>
          <p:cNvPr id="14" name="正方形/長方形 13">
            <a:extLst>
              <a:ext uri="{FF2B5EF4-FFF2-40B4-BE49-F238E27FC236}">
                <a16:creationId xmlns:a16="http://schemas.microsoft.com/office/drawing/2014/main" id="{8157AA53-EF72-4206-9E8C-ECCE793A77B1}"/>
              </a:ext>
            </a:extLst>
          </p:cNvPr>
          <p:cNvSpPr/>
          <p:nvPr/>
        </p:nvSpPr>
        <p:spPr>
          <a:xfrm>
            <a:off x="5051114" y="6165669"/>
            <a:ext cx="1158097" cy="4680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80B9E08D-924E-493F-9485-58789720D5ED}"/>
              </a:ext>
            </a:extLst>
          </p:cNvPr>
          <p:cNvCxnSpPr/>
          <p:nvPr/>
        </p:nvCxnSpPr>
        <p:spPr>
          <a:xfrm flipV="1">
            <a:off x="3841190" y="1528726"/>
            <a:ext cx="1498113" cy="132300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8" name="直線矢印コネクタ 17">
            <a:extLst>
              <a:ext uri="{FF2B5EF4-FFF2-40B4-BE49-F238E27FC236}">
                <a16:creationId xmlns:a16="http://schemas.microsoft.com/office/drawing/2014/main" id="{5872D573-B5C9-4A0B-8334-C2841028B5B0}"/>
              </a:ext>
            </a:extLst>
          </p:cNvPr>
          <p:cNvCxnSpPr>
            <a:stCxn id="14" idx="3"/>
          </p:cNvCxnSpPr>
          <p:nvPr/>
        </p:nvCxnSpPr>
        <p:spPr>
          <a:xfrm flipV="1">
            <a:off x="6209211" y="4842666"/>
            <a:ext cx="1373275" cy="15570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9" name="テキスト ボックス 18">
            <a:extLst>
              <a:ext uri="{FF2B5EF4-FFF2-40B4-BE49-F238E27FC236}">
                <a16:creationId xmlns:a16="http://schemas.microsoft.com/office/drawing/2014/main" id="{4E214A7D-9A0D-4B3F-AC1B-E54EA05349CA}"/>
              </a:ext>
            </a:extLst>
          </p:cNvPr>
          <p:cNvSpPr txBox="1"/>
          <p:nvPr/>
        </p:nvSpPr>
        <p:spPr>
          <a:xfrm>
            <a:off x="6814375" y="958084"/>
            <a:ext cx="1720025"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レベルの</a:t>
            </a:r>
            <a:r>
              <a:rPr kumimoji="1" lang="en-US" altLang="ja-JP" dirty="0"/>
              <a:t>10</a:t>
            </a:r>
            <a:r>
              <a:rPr kumimoji="1" lang="ja-JP" altLang="en-US" dirty="0"/>
              <a:t>倍を表現するブロック</a:t>
            </a:r>
          </a:p>
        </p:txBody>
      </p:sp>
    </p:spTree>
    <p:extLst>
      <p:ext uri="{BB962C8B-B14F-4D97-AF65-F5344CB8AC3E}">
        <p14:creationId xmlns:p14="http://schemas.microsoft.com/office/powerpoint/2010/main" val="678601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4EAAF5-4BA1-4C91-9F51-D19878149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002" y="591310"/>
            <a:ext cx="1590897" cy="657317"/>
          </a:xfrm>
          <a:prstGeom prst="rect">
            <a:avLst/>
          </a:prstGeom>
        </p:spPr>
      </p:pic>
      <p:pic>
        <p:nvPicPr>
          <p:cNvPr id="5" name="図 4">
            <a:extLst>
              <a:ext uri="{FF2B5EF4-FFF2-40B4-BE49-F238E27FC236}">
                <a16:creationId xmlns:a16="http://schemas.microsoft.com/office/drawing/2014/main" id="{3C408720-B06E-452E-90A5-8900899B7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220" y="652273"/>
            <a:ext cx="1810003" cy="533474"/>
          </a:xfrm>
          <a:prstGeom prst="rect">
            <a:avLst/>
          </a:prstGeom>
        </p:spPr>
      </p:pic>
      <p:cxnSp>
        <p:nvCxnSpPr>
          <p:cNvPr id="7" name="直線矢印コネクタ 6">
            <a:extLst>
              <a:ext uri="{FF2B5EF4-FFF2-40B4-BE49-F238E27FC236}">
                <a16:creationId xmlns:a16="http://schemas.microsoft.com/office/drawing/2014/main" id="{74DEFCF4-8BBA-45AF-BAC2-9E4172DF3A9A}"/>
              </a:ext>
            </a:extLst>
          </p:cNvPr>
          <p:cNvCxnSpPr/>
          <p:nvPr/>
        </p:nvCxnSpPr>
        <p:spPr>
          <a:xfrm>
            <a:off x="2110444" y="916827"/>
            <a:ext cx="107115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9" name="図 8">
            <a:extLst>
              <a:ext uri="{FF2B5EF4-FFF2-40B4-BE49-F238E27FC236}">
                <a16:creationId xmlns:a16="http://schemas.microsoft.com/office/drawing/2014/main" id="{026CF934-AE23-4980-8516-A35881EDB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388" y="1871545"/>
            <a:ext cx="2133898" cy="3620005"/>
          </a:xfrm>
          <a:prstGeom prst="rect">
            <a:avLst/>
          </a:prstGeom>
        </p:spPr>
      </p:pic>
      <p:sp>
        <p:nvSpPr>
          <p:cNvPr id="10" name="テキスト ボックス 9">
            <a:extLst>
              <a:ext uri="{FF2B5EF4-FFF2-40B4-BE49-F238E27FC236}">
                <a16:creationId xmlns:a16="http://schemas.microsoft.com/office/drawing/2014/main" id="{A3D7DC87-FCC1-4795-BEA2-FA643C782804}"/>
              </a:ext>
            </a:extLst>
          </p:cNvPr>
          <p:cNvSpPr txBox="1"/>
          <p:nvPr/>
        </p:nvSpPr>
        <p:spPr>
          <a:xfrm>
            <a:off x="5577757" y="247413"/>
            <a:ext cx="3200483"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得点がレベルの</a:t>
            </a:r>
            <a:r>
              <a:rPr kumimoji="1" lang="en-US" altLang="ja-JP" dirty="0"/>
              <a:t>10</a:t>
            </a:r>
            <a:r>
              <a:rPr kumimoji="1" lang="ja-JP" altLang="en-US" dirty="0"/>
              <a:t>倍より大きいかどうか確認するブロック</a:t>
            </a:r>
          </a:p>
        </p:txBody>
      </p:sp>
      <p:pic>
        <p:nvPicPr>
          <p:cNvPr id="14" name="図 13">
            <a:extLst>
              <a:ext uri="{FF2B5EF4-FFF2-40B4-BE49-F238E27FC236}">
                <a16:creationId xmlns:a16="http://schemas.microsoft.com/office/drawing/2014/main" id="{F13B2C82-18E3-4053-85DC-21CF5A421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1599" y="2032172"/>
            <a:ext cx="2657846" cy="790685"/>
          </a:xfrm>
          <a:prstGeom prst="rect">
            <a:avLst/>
          </a:prstGeom>
        </p:spPr>
      </p:pic>
      <p:cxnSp>
        <p:nvCxnSpPr>
          <p:cNvPr id="16" name="直線矢印コネクタ 15">
            <a:extLst>
              <a:ext uri="{FF2B5EF4-FFF2-40B4-BE49-F238E27FC236}">
                <a16:creationId xmlns:a16="http://schemas.microsoft.com/office/drawing/2014/main" id="{A100C801-8184-497D-BE39-E69218854219}"/>
              </a:ext>
            </a:extLst>
          </p:cNvPr>
          <p:cNvCxnSpPr/>
          <p:nvPr/>
        </p:nvCxnSpPr>
        <p:spPr>
          <a:xfrm flipV="1">
            <a:off x="1741714" y="2734491"/>
            <a:ext cx="1628503" cy="22729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18" name="図 17">
            <a:extLst>
              <a:ext uri="{FF2B5EF4-FFF2-40B4-BE49-F238E27FC236}">
                <a16:creationId xmlns:a16="http://schemas.microsoft.com/office/drawing/2014/main" id="{3DFEABB3-3C60-4216-AF14-15D8206882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24701" y="3725676"/>
            <a:ext cx="2553056" cy="981212"/>
          </a:xfrm>
          <a:prstGeom prst="rect">
            <a:avLst/>
          </a:prstGeom>
        </p:spPr>
      </p:pic>
      <p:sp>
        <p:nvSpPr>
          <p:cNvPr id="19" name="テキスト ボックス 18">
            <a:extLst>
              <a:ext uri="{FF2B5EF4-FFF2-40B4-BE49-F238E27FC236}">
                <a16:creationId xmlns:a16="http://schemas.microsoft.com/office/drawing/2014/main" id="{F111E0D7-C01A-4389-8108-8A9229C7BDB5}"/>
              </a:ext>
            </a:extLst>
          </p:cNvPr>
          <p:cNvSpPr txBox="1"/>
          <p:nvPr/>
        </p:nvSpPr>
        <p:spPr>
          <a:xfrm>
            <a:off x="5928319" y="3729935"/>
            <a:ext cx="2947934"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得点がレベルの</a:t>
            </a:r>
            <a:r>
              <a:rPr kumimoji="1" lang="en-US" altLang="ja-JP" dirty="0"/>
              <a:t>10</a:t>
            </a:r>
            <a:r>
              <a:rPr kumimoji="1" lang="ja-JP" altLang="en-US" dirty="0"/>
              <a:t>倍より大きい場合、レベルを</a:t>
            </a:r>
            <a:r>
              <a:rPr kumimoji="1" lang="en-US" altLang="ja-JP" dirty="0"/>
              <a:t>1</a:t>
            </a:r>
            <a:r>
              <a:rPr kumimoji="1" lang="ja-JP" altLang="en-US" dirty="0"/>
              <a:t>つ上げるブロック</a:t>
            </a:r>
          </a:p>
        </p:txBody>
      </p:sp>
      <p:cxnSp>
        <p:nvCxnSpPr>
          <p:cNvPr id="21" name="直線矢印コネクタ 20">
            <a:extLst>
              <a:ext uri="{FF2B5EF4-FFF2-40B4-BE49-F238E27FC236}">
                <a16:creationId xmlns:a16="http://schemas.microsoft.com/office/drawing/2014/main" id="{40EFDAC8-3DA9-49C6-9A57-41A13CD8A434}"/>
              </a:ext>
            </a:extLst>
          </p:cNvPr>
          <p:cNvCxnSpPr/>
          <p:nvPr/>
        </p:nvCxnSpPr>
        <p:spPr>
          <a:xfrm>
            <a:off x="4389120" y="2734491"/>
            <a:ext cx="0" cy="94705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06032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B44A03-FCB8-4A46-A7DC-4F0E8CE254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37" y="1276050"/>
            <a:ext cx="2657846" cy="2152950"/>
          </a:xfrm>
          <a:prstGeom prst="rect">
            <a:avLst/>
          </a:prstGeom>
        </p:spPr>
      </p:pic>
      <p:sp>
        <p:nvSpPr>
          <p:cNvPr id="4" name="テキスト ボックス 3">
            <a:extLst>
              <a:ext uri="{FF2B5EF4-FFF2-40B4-BE49-F238E27FC236}">
                <a16:creationId xmlns:a16="http://schemas.microsoft.com/office/drawing/2014/main" id="{F8BEF155-8BA7-464D-BE7C-BF6ED0501C7C}"/>
              </a:ext>
            </a:extLst>
          </p:cNvPr>
          <p:cNvSpPr txBox="1"/>
          <p:nvPr/>
        </p:nvSpPr>
        <p:spPr>
          <a:xfrm>
            <a:off x="563837" y="128810"/>
            <a:ext cx="7987979"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完成したブロックをステージの「スペースキーが押されたとき」のブロックに追加しましょう。</a:t>
            </a:r>
          </a:p>
        </p:txBody>
      </p:sp>
    </p:spTree>
    <p:extLst>
      <p:ext uri="{BB962C8B-B14F-4D97-AF65-F5344CB8AC3E}">
        <p14:creationId xmlns:p14="http://schemas.microsoft.com/office/powerpoint/2010/main" val="2742091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70E236E-5E66-468C-94B9-4A60977BA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668" y="2029098"/>
            <a:ext cx="3232963" cy="1868593"/>
          </a:xfrm>
          <a:prstGeom prst="rect">
            <a:avLst/>
          </a:prstGeom>
        </p:spPr>
      </p:pic>
      <p:pic>
        <p:nvPicPr>
          <p:cNvPr id="5" name="図 4">
            <a:extLst>
              <a:ext uri="{FF2B5EF4-FFF2-40B4-BE49-F238E27FC236}">
                <a16:creationId xmlns:a16="http://schemas.microsoft.com/office/drawing/2014/main" id="{0AD48641-639E-41E3-81A6-B3BAE7F0E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982" y="357051"/>
            <a:ext cx="4915118" cy="6143897"/>
          </a:xfrm>
          <a:prstGeom prst="rect">
            <a:avLst/>
          </a:prstGeom>
        </p:spPr>
      </p:pic>
      <p:sp>
        <p:nvSpPr>
          <p:cNvPr id="6" name="テキスト ボックス 5">
            <a:extLst>
              <a:ext uri="{FF2B5EF4-FFF2-40B4-BE49-F238E27FC236}">
                <a16:creationId xmlns:a16="http://schemas.microsoft.com/office/drawing/2014/main" id="{4CD4EB65-A282-4371-BA34-A6A862E2B034}"/>
              </a:ext>
            </a:extLst>
          </p:cNvPr>
          <p:cNvSpPr txBox="1"/>
          <p:nvPr/>
        </p:nvSpPr>
        <p:spPr>
          <a:xfrm>
            <a:off x="466347" y="298384"/>
            <a:ext cx="294793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ネコのスクリプトを開きましょう。</a:t>
            </a:r>
          </a:p>
        </p:txBody>
      </p:sp>
    </p:spTree>
    <p:extLst>
      <p:ext uri="{BB962C8B-B14F-4D97-AF65-F5344CB8AC3E}">
        <p14:creationId xmlns:p14="http://schemas.microsoft.com/office/powerpoint/2010/main" val="38707917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06FEA28-6CFA-4EF7-BC40-1B3F4B3D2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4995" y="478288"/>
            <a:ext cx="3848298" cy="5448580"/>
          </a:xfrm>
          <a:prstGeom prst="rect">
            <a:avLst/>
          </a:prstGeom>
        </p:spPr>
      </p:pic>
      <p:sp>
        <p:nvSpPr>
          <p:cNvPr id="8" name="テキスト ボックス 7">
            <a:extLst>
              <a:ext uri="{FF2B5EF4-FFF2-40B4-BE49-F238E27FC236}">
                <a16:creationId xmlns:a16="http://schemas.microsoft.com/office/drawing/2014/main" id="{D0E89AF4-AAF9-4763-BE8D-EEB604D22283}"/>
              </a:ext>
            </a:extLst>
          </p:cNvPr>
          <p:cNvSpPr txBox="1"/>
          <p:nvPr/>
        </p:nvSpPr>
        <p:spPr>
          <a:xfrm>
            <a:off x="309593" y="428179"/>
            <a:ext cx="4262407" cy="50384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演算と変数のブロックを使って、「</a:t>
            </a:r>
            <a:r>
              <a:rPr kumimoji="1" lang="en-US" altLang="ja-JP" dirty="0"/>
              <a:t>10</a:t>
            </a:r>
            <a:r>
              <a:rPr kumimoji="1" lang="ja-JP" altLang="en-US" dirty="0"/>
              <a:t>歩動かす」のブロックを「（</a:t>
            </a:r>
            <a:r>
              <a:rPr kumimoji="1" lang="en-US" altLang="ja-JP" dirty="0"/>
              <a:t>11-</a:t>
            </a:r>
            <a:r>
              <a:rPr kumimoji="1" lang="ja-JP" altLang="en-US" dirty="0"/>
              <a:t>レベル）歩動かす」というブロックに変更しましょう。</a:t>
            </a:r>
            <a:endParaRPr kumimoji="1" lang="en-US" altLang="ja-JP" dirty="0"/>
          </a:p>
          <a:p>
            <a:pPr>
              <a:lnSpc>
                <a:spcPct val="150000"/>
              </a:lnSpc>
            </a:pPr>
            <a:endParaRPr kumimoji="1" lang="en-US" altLang="ja-JP" dirty="0"/>
          </a:p>
          <a:p>
            <a:pPr>
              <a:lnSpc>
                <a:spcPct val="150000"/>
              </a:lnSpc>
            </a:pPr>
            <a:r>
              <a:rPr kumimoji="1" lang="ja-JP" altLang="en-US" dirty="0"/>
              <a:t>レベルは最初</a:t>
            </a:r>
            <a:r>
              <a:rPr kumimoji="1" lang="en-US" altLang="ja-JP" dirty="0"/>
              <a:t>1</a:t>
            </a:r>
            <a:r>
              <a:rPr kumimoji="1" lang="ja-JP" altLang="en-US" dirty="0" err="1"/>
              <a:t>で</a:t>
            </a:r>
            <a:r>
              <a:rPr kumimoji="1" lang="ja-JP" altLang="en-US" dirty="0"/>
              <a:t>したので、</a:t>
            </a:r>
            <a:r>
              <a:rPr kumimoji="1" lang="en-US" altLang="ja-JP" dirty="0"/>
              <a:t>11-1</a:t>
            </a:r>
            <a:r>
              <a:rPr kumimoji="1" lang="ja-JP" altLang="en-US" dirty="0"/>
              <a:t>で最初は</a:t>
            </a:r>
            <a:r>
              <a:rPr kumimoji="1" lang="en-US" altLang="ja-JP" dirty="0"/>
              <a:t>10</a:t>
            </a:r>
            <a:r>
              <a:rPr kumimoji="1" lang="ja-JP" altLang="en-US" dirty="0"/>
              <a:t>歩動かすという意味になります。</a:t>
            </a:r>
            <a:endParaRPr kumimoji="1" lang="en-US" altLang="ja-JP" dirty="0"/>
          </a:p>
          <a:p>
            <a:pPr>
              <a:lnSpc>
                <a:spcPct val="150000"/>
              </a:lnSpc>
            </a:pPr>
            <a:endParaRPr kumimoji="1" lang="en-US" altLang="ja-JP" dirty="0"/>
          </a:p>
          <a:p>
            <a:pPr>
              <a:lnSpc>
                <a:spcPct val="150000"/>
              </a:lnSpc>
            </a:pPr>
            <a:r>
              <a:rPr kumimoji="1" lang="ja-JP" altLang="en-US" dirty="0"/>
              <a:t>レベルが</a:t>
            </a:r>
            <a:r>
              <a:rPr kumimoji="1" lang="en-US" altLang="ja-JP" dirty="0"/>
              <a:t>1</a:t>
            </a:r>
            <a:r>
              <a:rPr kumimoji="1" lang="ja-JP" altLang="en-US" dirty="0"/>
              <a:t>から</a:t>
            </a:r>
            <a:r>
              <a:rPr kumimoji="1" lang="en-US" altLang="ja-JP" dirty="0"/>
              <a:t>2</a:t>
            </a:r>
            <a:r>
              <a:rPr kumimoji="1" lang="ja-JP" altLang="en-US" dirty="0"/>
              <a:t>になると、</a:t>
            </a:r>
            <a:r>
              <a:rPr kumimoji="1" lang="en-US" altLang="ja-JP" dirty="0"/>
              <a:t>11-2</a:t>
            </a:r>
            <a:r>
              <a:rPr kumimoji="1" lang="ja-JP" altLang="en-US" dirty="0"/>
              <a:t>で</a:t>
            </a:r>
            <a:r>
              <a:rPr kumimoji="1" lang="en-US" altLang="ja-JP" dirty="0"/>
              <a:t>9</a:t>
            </a:r>
            <a:r>
              <a:rPr kumimoji="1" lang="ja-JP" altLang="en-US" dirty="0"/>
              <a:t>になります。</a:t>
            </a:r>
            <a:r>
              <a:rPr kumimoji="1" lang="en-US" altLang="ja-JP" dirty="0"/>
              <a:t>9</a:t>
            </a:r>
            <a:r>
              <a:rPr kumimoji="1" lang="ja-JP" altLang="en-US" dirty="0"/>
              <a:t>歩動かすということで、ネコの動きがレベルに応じて遅くなるのです。</a:t>
            </a:r>
          </a:p>
        </p:txBody>
      </p:sp>
    </p:spTree>
    <p:extLst>
      <p:ext uri="{BB962C8B-B14F-4D97-AF65-F5344CB8AC3E}">
        <p14:creationId xmlns:p14="http://schemas.microsoft.com/office/powerpoint/2010/main" val="2199600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AD0EB7E-916B-4A17-98CE-625BF10E7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242" y="1733463"/>
            <a:ext cx="2794144" cy="3391074"/>
          </a:xfrm>
          <a:prstGeom prst="rect">
            <a:avLst/>
          </a:prstGeom>
        </p:spPr>
      </p:pic>
      <p:sp>
        <p:nvSpPr>
          <p:cNvPr id="6" name="テキスト ボックス 5">
            <a:extLst>
              <a:ext uri="{FF2B5EF4-FFF2-40B4-BE49-F238E27FC236}">
                <a16:creationId xmlns:a16="http://schemas.microsoft.com/office/drawing/2014/main" id="{70C6B877-DADD-4646-AFDB-D5F33BC0D987}"/>
              </a:ext>
            </a:extLst>
          </p:cNvPr>
          <p:cNvSpPr txBox="1"/>
          <p:nvPr/>
        </p:nvSpPr>
        <p:spPr>
          <a:xfrm>
            <a:off x="466347" y="298384"/>
            <a:ext cx="2947934"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ねずみとサルのスクリプトを開きましょう</a:t>
            </a:r>
          </a:p>
        </p:txBody>
      </p:sp>
      <p:sp>
        <p:nvSpPr>
          <p:cNvPr id="7" name="正方形/長方形 6">
            <a:extLst>
              <a:ext uri="{FF2B5EF4-FFF2-40B4-BE49-F238E27FC236}">
                <a16:creationId xmlns:a16="http://schemas.microsoft.com/office/drawing/2014/main" id="{D6CC3EAF-08F7-43DB-A51E-CC0929216B68}"/>
              </a:ext>
            </a:extLst>
          </p:cNvPr>
          <p:cNvSpPr/>
          <p:nvPr/>
        </p:nvSpPr>
        <p:spPr>
          <a:xfrm>
            <a:off x="783771" y="3091543"/>
            <a:ext cx="2394858" cy="5921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47710A1D-0960-4241-81B1-ECAE9E0E0ED0}"/>
              </a:ext>
            </a:extLst>
          </p:cNvPr>
          <p:cNvSpPr txBox="1"/>
          <p:nvPr/>
        </p:nvSpPr>
        <p:spPr>
          <a:xfrm>
            <a:off x="4255754" y="269789"/>
            <a:ext cx="4487652" cy="4622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a:t>
            </a:r>
            <a:r>
              <a:rPr kumimoji="1" lang="en-US" altLang="ja-JP" dirty="0"/>
              <a:t>10</a:t>
            </a:r>
            <a:r>
              <a:rPr kumimoji="1" lang="ja-JP" altLang="en-US" dirty="0"/>
              <a:t>歩動かす」の部分を「（</a:t>
            </a:r>
            <a:r>
              <a:rPr kumimoji="1" lang="en-US" altLang="ja-JP" dirty="0"/>
              <a:t>10*</a:t>
            </a:r>
            <a:r>
              <a:rPr kumimoji="1" lang="ja-JP" altLang="en-US" dirty="0"/>
              <a:t>レベル）歩動かす」に変更しましょう。</a:t>
            </a:r>
            <a:endParaRPr kumimoji="1" lang="en-US" altLang="ja-JP" dirty="0"/>
          </a:p>
          <a:p>
            <a:pPr>
              <a:lnSpc>
                <a:spcPct val="150000"/>
              </a:lnSpc>
            </a:pPr>
            <a:endParaRPr kumimoji="1" lang="en-US" altLang="ja-JP" dirty="0"/>
          </a:p>
          <a:p>
            <a:pPr>
              <a:lnSpc>
                <a:spcPct val="150000"/>
              </a:lnSpc>
            </a:pPr>
            <a:r>
              <a:rPr kumimoji="1" lang="ja-JP" altLang="en-US" dirty="0"/>
              <a:t>レベルは最初</a:t>
            </a:r>
            <a:r>
              <a:rPr kumimoji="1" lang="en-US" altLang="ja-JP" dirty="0"/>
              <a:t>1</a:t>
            </a:r>
            <a:r>
              <a:rPr kumimoji="1" lang="ja-JP" altLang="en-US" dirty="0"/>
              <a:t>ですから</a:t>
            </a:r>
            <a:r>
              <a:rPr kumimoji="1" lang="en-US" altLang="ja-JP" dirty="0"/>
              <a:t>10</a:t>
            </a:r>
            <a:r>
              <a:rPr kumimoji="1" lang="ja-JP" altLang="en-US" dirty="0"/>
              <a:t>*</a:t>
            </a:r>
            <a:r>
              <a:rPr kumimoji="1" lang="en-US" altLang="ja-JP" dirty="0"/>
              <a:t>1=10</a:t>
            </a:r>
            <a:r>
              <a:rPr kumimoji="1" lang="ja-JP" altLang="en-US" dirty="0"/>
              <a:t>で「</a:t>
            </a:r>
            <a:r>
              <a:rPr kumimoji="1" lang="en-US" altLang="ja-JP" dirty="0"/>
              <a:t>10</a:t>
            </a:r>
            <a:r>
              <a:rPr kumimoji="1" lang="ja-JP" altLang="en-US" dirty="0"/>
              <a:t>歩動かす」という意味になります。</a:t>
            </a:r>
            <a:endParaRPr kumimoji="1" lang="en-US" altLang="ja-JP" dirty="0"/>
          </a:p>
          <a:p>
            <a:pPr>
              <a:lnSpc>
                <a:spcPct val="150000"/>
              </a:lnSpc>
            </a:pPr>
            <a:endParaRPr kumimoji="1" lang="en-US" altLang="ja-JP" dirty="0"/>
          </a:p>
          <a:p>
            <a:pPr>
              <a:lnSpc>
                <a:spcPct val="150000"/>
              </a:lnSpc>
            </a:pPr>
            <a:r>
              <a:rPr kumimoji="1" lang="ja-JP" altLang="en-US" dirty="0"/>
              <a:t>レベルが</a:t>
            </a:r>
            <a:r>
              <a:rPr kumimoji="1" lang="en-US" altLang="ja-JP" dirty="0"/>
              <a:t>1</a:t>
            </a:r>
            <a:r>
              <a:rPr kumimoji="1" lang="ja-JP" altLang="en-US" dirty="0"/>
              <a:t>から</a:t>
            </a:r>
            <a:r>
              <a:rPr kumimoji="1" lang="en-US" altLang="ja-JP" dirty="0"/>
              <a:t>2</a:t>
            </a:r>
            <a:r>
              <a:rPr kumimoji="1" lang="ja-JP" altLang="en-US" dirty="0"/>
              <a:t>になると</a:t>
            </a:r>
            <a:r>
              <a:rPr kumimoji="1" lang="en-US" altLang="ja-JP" dirty="0"/>
              <a:t>10</a:t>
            </a:r>
            <a:r>
              <a:rPr kumimoji="1" lang="ja-JP" altLang="en-US" dirty="0"/>
              <a:t>*</a:t>
            </a:r>
            <a:r>
              <a:rPr kumimoji="1" lang="en-US" altLang="ja-JP" dirty="0"/>
              <a:t>2=20</a:t>
            </a:r>
            <a:r>
              <a:rPr kumimoji="1" lang="ja-JP" altLang="en-US" dirty="0"/>
              <a:t>で「</a:t>
            </a:r>
            <a:r>
              <a:rPr kumimoji="1" lang="en-US" altLang="ja-JP" dirty="0"/>
              <a:t>20</a:t>
            </a:r>
            <a:r>
              <a:rPr kumimoji="1" lang="ja-JP" altLang="en-US" dirty="0"/>
              <a:t>歩動かす」という意味になります。</a:t>
            </a:r>
            <a:endParaRPr kumimoji="1" lang="en-US" altLang="ja-JP" dirty="0"/>
          </a:p>
          <a:p>
            <a:pPr>
              <a:lnSpc>
                <a:spcPct val="150000"/>
              </a:lnSpc>
            </a:pPr>
            <a:endParaRPr kumimoji="1" lang="en-US" altLang="ja-JP" dirty="0"/>
          </a:p>
          <a:p>
            <a:pPr>
              <a:lnSpc>
                <a:spcPct val="150000"/>
              </a:lnSpc>
            </a:pPr>
            <a:r>
              <a:rPr kumimoji="1" lang="ja-JP" altLang="en-US" dirty="0"/>
              <a:t>レベルが上がるとねずみとサルの動きがとっても早くなります！</a:t>
            </a:r>
            <a:endParaRPr kumimoji="1" lang="en-US" altLang="ja-JP" dirty="0"/>
          </a:p>
        </p:txBody>
      </p:sp>
    </p:spTree>
    <p:extLst>
      <p:ext uri="{BB962C8B-B14F-4D97-AF65-F5344CB8AC3E}">
        <p14:creationId xmlns:p14="http://schemas.microsoft.com/office/powerpoint/2010/main" val="3981066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DBE325-BBF6-4386-A93F-017EB97A9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895" y="1138688"/>
            <a:ext cx="6185218" cy="5346975"/>
          </a:xfrm>
          <a:prstGeom prst="rect">
            <a:avLst/>
          </a:prstGeom>
        </p:spPr>
      </p:pic>
      <p:sp>
        <p:nvSpPr>
          <p:cNvPr id="4" name="テキスト ボックス 3">
            <a:extLst>
              <a:ext uri="{FF2B5EF4-FFF2-40B4-BE49-F238E27FC236}">
                <a16:creationId xmlns:a16="http://schemas.microsoft.com/office/drawing/2014/main" id="{5F9D8308-6910-403F-AECF-E4D985E85369}"/>
              </a:ext>
            </a:extLst>
          </p:cNvPr>
          <p:cNvSpPr txBox="1"/>
          <p:nvPr/>
        </p:nvSpPr>
        <p:spPr>
          <a:xfrm>
            <a:off x="466346" y="298384"/>
            <a:ext cx="8155139"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レベルを追加したときのステージ</a:t>
            </a:r>
          </a:p>
        </p:txBody>
      </p:sp>
    </p:spTree>
    <p:extLst>
      <p:ext uri="{BB962C8B-B14F-4D97-AF65-F5344CB8AC3E}">
        <p14:creationId xmlns:p14="http://schemas.microsoft.com/office/powerpoint/2010/main" val="228891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5462CAC-B6B2-4439-B679-4066620F5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62" y="422176"/>
            <a:ext cx="3543482" cy="4318222"/>
          </a:xfrm>
          <a:prstGeom prst="rect">
            <a:avLst/>
          </a:prstGeom>
        </p:spPr>
      </p:pic>
      <p:sp>
        <p:nvSpPr>
          <p:cNvPr id="4" name="テキスト ボックス 3">
            <a:extLst>
              <a:ext uri="{FF2B5EF4-FFF2-40B4-BE49-F238E27FC236}">
                <a16:creationId xmlns:a16="http://schemas.microsoft.com/office/drawing/2014/main" id="{D81120EF-C779-47DE-BA62-91367CBE5BBB}"/>
              </a:ext>
            </a:extLst>
          </p:cNvPr>
          <p:cNvSpPr txBox="1"/>
          <p:nvPr/>
        </p:nvSpPr>
        <p:spPr>
          <a:xfrm>
            <a:off x="4255754" y="269789"/>
            <a:ext cx="4487652"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作成した「ネコの速さ」などの変数はステージに表示されています。</a:t>
            </a:r>
            <a:endParaRPr kumimoji="1" lang="en-US" altLang="ja-JP" dirty="0"/>
          </a:p>
          <a:p>
            <a:pPr>
              <a:lnSpc>
                <a:spcPct val="150000"/>
              </a:lnSpc>
            </a:pPr>
            <a:endParaRPr kumimoji="1" lang="en-US" altLang="ja-JP" dirty="0"/>
          </a:p>
          <a:p>
            <a:pPr>
              <a:lnSpc>
                <a:spcPct val="150000"/>
              </a:lnSpc>
            </a:pPr>
            <a:r>
              <a:rPr kumimoji="1" lang="ja-JP" altLang="en-US" dirty="0"/>
              <a:t>見えなくてもよい変数は「開始ボタンをクリックしたとき」に隠してしまいましょう。</a:t>
            </a:r>
            <a:endParaRPr kumimoji="1" lang="en-US" altLang="ja-JP" dirty="0"/>
          </a:p>
        </p:txBody>
      </p:sp>
      <p:sp>
        <p:nvSpPr>
          <p:cNvPr id="5" name="正方形/長方形 4">
            <a:extLst>
              <a:ext uri="{FF2B5EF4-FFF2-40B4-BE49-F238E27FC236}">
                <a16:creationId xmlns:a16="http://schemas.microsoft.com/office/drawing/2014/main" id="{15470D03-9F4B-400F-B70D-3F63880A36BA}"/>
              </a:ext>
            </a:extLst>
          </p:cNvPr>
          <p:cNvSpPr/>
          <p:nvPr/>
        </p:nvSpPr>
        <p:spPr>
          <a:xfrm>
            <a:off x="592183" y="1924594"/>
            <a:ext cx="2333897" cy="1036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32037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2D7C7A2-18FA-45B6-B250-996BDB226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174" y="471845"/>
            <a:ext cx="4445228" cy="1943200"/>
          </a:xfrm>
          <a:prstGeom prst="rect">
            <a:avLst/>
          </a:prstGeom>
        </p:spPr>
        <p:style>
          <a:lnRef idx="2">
            <a:schemeClr val="accent2"/>
          </a:lnRef>
          <a:fillRef idx="1">
            <a:schemeClr val="lt1"/>
          </a:fillRef>
          <a:effectRef idx="0">
            <a:schemeClr val="accent2"/>
          </a:effectRef>
          <a:fontRef idx="minor">
            <a:schemeClr val="dk1"/>
          </a:fontRef>
        </p:style>
      </p:pic>
      <p:sp>
        <p:nvSpPr>
          <p:cNvPr id="4" name="テキスト ボックス 3">
            <a:extLst>
              <a:ext uri="{FF2B5EF4-FFF2-40B4-BE49-F238E27FC236}">
                <a16:creationId xmlns:a16="http://schemas.microsoft.com/office/drawing/2014/main" id="{C35F35B6-D92B-4D4B-9E2C-476ACDB561A0}"/>
              </a:ext>
            </a:extLst>
          </p:cNvPr>
          <p:cNvSpPr txBox="1"/>
          <p:nvPr/>
        </p:nvSpPr>
        <p:spPr>
          <a:xfrm>
            <a:off x="766355" y="3134909"/>
            <a:ext cx="7968342"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ステージに表示された変数は好きな位置に移動することができます。マウスのドラックで好きな位置に移動して、ステージが見やすくなるようにしましょう。</a:t>
            </a:r>
            <a:endParaRPr kumimoji="1" lang="en-US" altLang="ja-JP" dirty="0"/>
          </a:p>
        </p:txBody>
      </p:sp>
    </p:spTree>
    <p:extLst>
      <p:ext uri="{BB962C8B-B14F-4D97-AF65-F5344CB8AC3E}">
        <p14:creationId xmlns:p14="http://schemas.microsoft.com/office/powerpoint/2010/main" val="3403861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1A4E417-5B5B-4D97-A7D0-911E9C746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25" y="134786"/>
            <a:ext cx="6990542" cy="3213661"/>
          </a:xfrm>
          <a:prstGeom prst="rect">
            <a:avLst/>
          </a:prstGeom>
        </p:spPr>
      </p:pic>
      <p:pic>
        <p:nvPicPr>
          <p:cNvPr id="5" name="図 4">
            <a:extLst>
              <a:ext uri="{FF2B5EF4-FFF2-40B4-BE49-F238E27FC236}">
                <a16:creationId xmlns:a16="http://schemas.microsoft.com/office/drawing/2014/main" id="{F53F50A7-D9D3-46D2-A031-F1404AA36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20" y="3509554"/>
            <a:ext cx="6937339" cy="3213661"/>
          </a:xfrm>
          <a:prstGeom prst="rect">
            <a:avLst/>
          </a:prstGeom>
        </p:spPr>
      </p:pic>
      <p:sp>
        <p:nvSpPr>
          <p:cNvPr id="6" name="正方形/長方形 5">
            <a:extLst>
              <a:ext uri="{FF2B5EF4-FFF2-40B4-BE49-F238E27FC236}">
                <a16:creationId xmlns:a16="http://schemas.microsoft.com/office/drawing/2014/main" id="{9D6B07AD-EAA9-4694-B34A-F834FFC001B5}"/>
              </a:ext>
            </a:extLst>
          </p:cNvPr>
          <p:cNvSpPr/>
          <p:nvPr/>
        </p:nvSpPr>
        <p:spPr>
          <a:xfrm>
            <a:off x="1358537" y="2682240"/>
            <a:ext cx="1114697" cy="66620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AA7FD34-F8BC-4E41-8ECE-2BC1FBC1F349}"/>
              </a:ext>
            </a:extLst>
          </p:cNvPr>
          <p:cNvSpPr/>
          <p:nvPr/>
        </p:nvSpPr>
        <p:spPr>
          <a:xfrm>
            <a:off x="1105989" y="5895901"/>
            <a:ext cx="1271451" cy="8273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E0BD957-4A14-4CB7-B582-97013D464129}"/>
              </a:ext>
            </a:extLst>
          </p:cNvPr>
          <p:cNvSpPr txBox="1"/>
          <p:nvPr/>
        </p:nvSpPr>
        <p:spPr>
          <a:xfrm>
            <a:off x="6235336" y="4446970"/>
            <a:ext cx="2603863"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ねずみのスクリプトはまだ何も登録されていません。</a:t>
            </a:r>
          </a:p>
        </p:txBody>
      </p:sp>
    </p:spTree>
    <p:extLst>
      <p:ext uri="{BB962C8B-B14F-4D97-AF65-F5344CB8AC3E}">
        <p14:creationId xmlns:p14="http://schemas.microsoft.com/office/powerpoint/2010/main" val="11907264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5682D20-F036-4353-9AC8-EC2D78451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90" y="428178"/>
            <a:ext cx="3073558" cy="2908449"/>
          </a:xfrm>
          <a:prstGeom prst="rect">
            <a:avLst/>
          </a:prstGeom>
        </p:spPr>
      </p:pic>
      <p:sp>
        <p:nvSpPr>
          <p:cNvPr id="10" name="テキスト ボックス 9">
            <a:extLst>
              <a:ext uri="{FF2B5EF4-FFF2-40B4-BE49-F238E27FC236}">
                <a16:creationId xmlns:a16="http://schemas.microsoft.com/office/drawing/2014/main" id="{2E4A0FA2-84C2-4106-8CE7-12BAED2888A8}"/>
              </a:ext>
            </a:extLst>
          </p:cNvPr>
          <p:cNvSpPr txBox="1"/>
          <p:nvPr/>
        </p:nvSpPr>
        <p:spPr>
          <a:xfrm>
            <a:off x="4493623" y="428179"/>
            <a:ext cx="4371703" cy="38318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キャラクタをいろいろな位置に出現させるようにしてみよう。「演算」の「１から</a:t>
            </a:r>
            <a:r>
              <a:rPr kumimoji="1" lang="en-US" altLang="ja-JP" dirty="0"/>
              <a:t>10</a:t>
            </a:r>
            <a:r>
              <a:rPr kumimoji="1" lang="ja-JP" altLang="en-US" dirty="0" err="1"/>
              <a:t>までの</a:t>
            </a:r>
            <a:r>
              <a:rPr kumimoji="1" lang="ja-JP" altLang="en-US" dirty="0"/>
              <a:t>乱数」というブロックを使うと、実行するときに初めて決まる乱数というものを作ることができます。</a:t>
            </a:r>
            <a:endParaRPr kumimoji="1" lang="en-US" altLang="ja-JP" dirty="0"/>
          </a:p>
          <a:p>
            <a:pPr>
              <a:lnSpc>
                <a:spcPct val="150000"/>
              </a:lnSpc>
            </a:pPr>
            <a:endParaRPr kumimoji="1" lang="en-US" altLang="ja-JP" dirty="0"/>
          </a:p>
          <a:p>
            <a:pPr>
              <a:lnSpc>
                <a:spcPct val="150000"/>
              </a:lnSpc>
            </a:pPr>
            <a:r>
              <a:rPr kumimoji="1" lang="ja-JP" altLang="en-US" dirty="0"/>
              <a:t>乱数を利用して、キャラクタのはじめの位置を毎回ランダムに設定することができます。</a:t>
            </a:r>
            <a:endParaRPr kumimoji="1" lang="en-US" altLang="ja-JP" dirty="0"/>
          </a:p>
        </p:txBody>
      </p:sp>
      <p:sp>
        <p:nvSpPr>
          <p:cNvPr id="11" name="正方形/長方形 10">
            <a:extLst>
              <a:ext uri="{FF2B5EF4-FFF2-40B4-BE49-F238E27FC236}">
                <a16:creationId xmlns:a16="http://schemas.microsoft.com/office/drawing/2014/main" id="{9D9FD58C-EE20-4294-9731-09294EDDB992}"/>
              </a:ext>
            </a:extLst>
          </p:cNvPr>
          <p:cNvSpPr/>
          <p:nvPr/>
        </p:nvSpPr>
        <p:spPr>
          <a:xfrm>
            <a:off x="732090" y="2778034"/>
            <a:ext cx="2193990" cy="5585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31024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0B9EEE2-25D4-4E3F-9793-82148F48B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75" y="666728"/>
            <a:ext cx="1638384" cy="825542"/>
          </a:xfrm>
          <a:prstGeom prst="rect">
            <a:avLst/>
          </a:prstGeom>
        </p:spPr>
        <p:style>
          <a:lnRef idx="2">
            <a:schemeClr val="accent2"/>
          </a:lnRef>
          <a:fillRef idx="1">
            <a:schemeClr val="lt1"/>
          </a:fillRef>
          <a:effectRef idx="0">
            <a:schemeClr val="accent2"/>
          </a:effectRef>
          <a:fontRef idx="minor">
            <a:schemeClr val="dk1"/>
          </a:fontRef>
        </p:style>
      </p:pic>
      <p:pic>
        <p:nvPicPr>
          <p:cNvPr id="3" name="図 2">
            <a:extLst>
              <a:ext uri="{FF2B5EF4-FFF2-40B4-BE49-F238E27FC236}">
                <a16:creationId xmlns:a16="http://schemas.microsoft.com/office/drawing/2014/main" id="{E4340A00-1F0F-4C9E-8FC2-3A6ABB4EA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754" y="2724114"/>
            <a:ext cx="6782149" cy="1409772"/>
          </a:xfrm>
          <a:prstGeom prst="rect">
            <a:avLst/>
          </a:prstGeom>
        </p:spPr>
      </p:pic>
      <p:sp>
        <p:nvSpPr>
          <p:cNvPr id="4" name="テキスト ボックス 3">
            <a:extLst>
              <a:ext uri="{FF2B5EF4-FFF2-40B4-BE49-F238E27FC236}">
                <a16:creationId xmlns:a16="http://schemas.microsoft.com/office/drawing/2014/main" id="{101FBE44-CE4A-4FB2-B09B-F117A5CE3BC1}"/>
              </a:ext>
            </a:extLst>
          </p:cNvPr>
          <p:cNvSpPr txBox="1"/>
          <p:nvPr/>
        </p:nvSpPr>
        <p:spPr>
          <a:xfrm>
            <a:off x="3126377" y="341093"/>
            <a:ext cx="4371703" cy="21698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ステージの横の位置と縦の位置はステージの右下に表示されます。</a:t>
            </a:r>
            <a:r>
              <a:rPr kumimoji="1" lang="en-US" altLang="ja-JP" dirty="0"/>
              <a:t>x</a:t>
            </a:r>
            <a:r>
              <a:rPr kumimoji="1" lang="ja-JP" altLang="en-US" dirty="0"/>
              <a:t>が横の位置で、</a:t>
            </a:r>
            <a:r>
              <a:rPr kumimoji="1" lang="en-US" altLang="ja-JP" dirty="0"/>
              <a:t>y</a:t>
            </a:r>
            <a:r>
              <a:rPr kumimoji="1" lang="ja-JP" altLang="en-US" dirty="0"/>
              <a:t>が縦の位置になります。</a:t>
            </a:r>
            <a:endParaRPr kumimoji="1" lang="en-US" altLang="ja-JP" dirty="0"/>
          </a:p>
          <a:p>
            <a:pPr>
              <a:lnSpc>
                <a:spcPct val="150000"/>
              </a:lnSpc>
            </a:pPr>
            <a:r>
              <a:rPr kumimoji="1" lang="ja-JP" altLang="en-US" dirty="0"/>
              <a:t>ステージは横が</a:t>
            </a:r>
            <a:r>
              <a:rPr kumimoji="1" lang="en-US" altLang="ja-JP" dirty="0"/>
              <a:t>-240</a:t>
            </a:r>
            <a:r>
              <a:rPr kumimoji="1" lang="ja-JP" altLang="en-US" dirty="0"/>
              <a:t>から</a:t>
            </a:r>
            <a:r>
              <a:rPr kumimoji="1" lang="en-US" altLang="ja-JP" dirty="0"/>
              <a:t>240</a:t>
            </a:r>
            <a:r>
              <a:rPr kumimoji="1" lang="ja-JP" altLang="en-US" dirty="0"/>
              <a:t>で縦が</a:t>
            </a:r>
            <a:r>
              <a:rPr kumimoji="1" lang="en-US" altLang="ja-JP" dirty="0"/>
              <a:t>-180</a:t>
            </a:r>
            <a:r>
              <a:rPr kumimoji="1" lang="ja-JP" altLang="en-US" dirty="0"/>
              <a:t>から</a:t>
            </a:r>
            <a:r>
              <a:rPr kumimoji="1" lang="en-US" altLang="ja-JP" dirty="0"/>
              <a:t>180</a:t>
            </a:r>
            <a:r>
              <a:rPr kumimoji="1" lang="ja-JP" altLang="en-US" dirty="0"/>
              <a:t>になります。</a:t>
            </a:r>
            <a:endParaRPr kumimoji="1" lang="en-US" altLang="ja-JP" dirty="0"/>
          </a:p>
        </p:txBody>
      </p:sp>
      <p:sp>
        <p:nvSpPr>
          <p:cNvPr id="5" name="テキスト ボックス 4">
            <a:extLst>
              <a:ext uri="{FF2B5EF4-FFF2-40B4-BE49-F238E27FC236}">
                <a16:creationId xmlns:a16="http://schemas.microsoft.com/office/drawing/2014/main" id="{FBC2E7A0-AC4C-4E67-A817-38F33E446B70}"/>
              </a:ext>
            </a:extLst>
          </p:cNvPr>
          <p:cNvSpPr txBox="1"/>
          <p:nvPr/>
        </p:nvSpPr>
        <p:spPr>
          <a:xfrm>
            <a:off x="1097280" y="4347082"/>
            <a:ext cx="6609805" cy="4680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キャラクタの位置をステージ内のどこかにするブロック</a:t>
            </a:r>
            <a:endParaRPr kumimoji="1" lang="en-US" altLang="ja-JP" dirty="0"/>
          </a:p>
        </p:txBody>
      </p:sp>
    </p:spTree>
    <p:extLst>
      <p:ext uri="{BB962C8B-B14F-4D97-AF65-F5344CB8AC3E}">
        <p14:creationId xmlns:p14="http://schemas.microsoft.com/office/powerpoint/2010/main" val="2173406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3B57903-893E-41C4-AEA9-32540EB6B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89" y="1097280"/>
            <a:ext cx="3333263" cy="2897008"/>
          </a:xfrm>
          <a:prstGeom prst="rect">
            <a:avLst/>
          </a:prstGeom>
        </p:spPr>
        <p:style>
          <a:lnRef idx="2">
            <a:schemeClr val="accent1"/>
          </a:lnRef>
          <a:fillRef idx="1">
            <a:schemeClr val="lt1"/>
          </a:fillRef>
          <a:effectRef idx="0">
            <a:schemeClr val="accent1"/>
          </a:effectRef>
          <a:fontRef idx="minor">
            <a:schemeClr val="dk1"/>
          </a:fontRef>
        </p:style>
      </p:pic>
      <p:sp>
        <p:nvSpPr>
          <p:cNvPr id="4" name="テキスト ボックス 3">
            <a:extLst>
              <a:ext uri="{FF2B5EF4-FFF2-40B4-BE49-F238E27FC236}">
                <a16:creationId xmlns:a16="http://schemas.microsoft.com/office/drawing/2014/main" id="{A3DDD3D9-C3C3-4E3D-AAD0-7D5908ADA812}"/>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最終的な画面</a:t>
            </a:r>
            <a:endParaRPr kumimoji="1" lang="en-US" altLang="ja-JP" sz="2800" dirty="0"/>
          </a:p>
        </p:txBody>
      </p:sp>
      <p:pic>
        <p:nvPicPr>
          <p:cNvPr id="8" name="図 7">
            <a:extLst>
              <a:ext uri="{FF2B5EF4-FFF2-40B4-BE49-F238E27FC236}">
                <a16:creationId xmlns:a16="http://schemas.microsoft.com/office/drawing/2014/main" id="{D4E76743-2851-4CC2-BB30-3FBF81F3B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377" y="1033558"/>
            <a:ext cx="3489943" cy="2960730"/>
          </a:xfrm>
          <a:prstGeom prst="rect">
            <a:avLst/>
          </a:prstGeom>
        </p:spPr>
        <p:style>
          <a:lnRef idx="2">
            <a:schemeClr val="accent1"/>
          </a:lnRef>
          <a:fillRef idx="1">
            <a:schemeClr val="lt1"/>
          </a:fillRef>
          <a:effectRef idx="0">
            <a:schemeClr val="accent1"/>
          </a:effectRef>
          <a:fontRef idx="minor">
            <a:schemeClr val="dk1"/>
          </a:fontRef>
        </p:style>
      </p:pic>
      <p:pic>
        <p:nvPicPr>
          <p:cNvPr id="6" name="図 5">
            <a:extLst>
              <a:ext uri="{FF2B5EF4-FFF2-40B4-BE49-F238E27FC236}">
                <a16:creationId xmlns:a16="http://schemas.microsoft.com/office/drawing/2014/main" id="{9C7255C8-7134-40E1-A24F-69857630F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714" y="3556236"/>
            <a:ext cx="3584281" cy="3100513"/>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844868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1648A5D-509E-4563-9F61-CFEA6FA84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34" y="1347357"/>
            <a:ext cx="7239372" cy="4407126"/>
          </a:xfrm>
          <a:prstGeom prst="rect">
            <a:avLst/>
          </a:prstGeom>
        </p:spPr>
      </p:pic>
      <p:sp>
        <p:nvSpPr>
          <p:cNvPr id="4" name="テキスト ボックス 3">
            <a:extLst>
              <a:ext uri="{FF2B5EF4-FFF2-40B4-BE49-F238E27FC236}">
                <a16:creationId xmlns:a16="http://schemas.microsoft.com/office/drawing/2014/main" id="{17CD7C9E-B1FF-4197-A358-E82C75D5C49E}"/>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ステージのスクリプト</a:t>
            </a:r>
            <a:endParaRPr kumimoji="1" lang="en-US" altLang="ja-JP" sz="2800" dirty="0"/>
          </a:p>
        </p:txBody>
      </p:sp>
    </p:spTree>
    <p:extLst>
      <p:ext uri="{BB962C8B-B14F-4D97-AF65-F5344CB8AC3E}">
        <p14:creationId xmlns:p14="http://schemas.microsoft.com/office/powerpoint/2010/main" val="144603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A073699-8919-4638-A81C-60D4023ADE25}"/>
              </a:ext>
            </a:extLst>
          </p:cNvPr>
          <p:cNvSpPr txBox="1"/>
          <p:nvPr/>
        </p:nvSpPr>
        <p:spPr>
          <a:xfrm>
            <a:off x="496389" y="304545"/>
            <a:ext cx="33528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ネコのスクリプト</a:t>
            </a:r>
            <a:endParaRPr kumimoji="1" lang="en-US" altLang="ja-JP" sz="2800" dirty="0"/>
          </a:p>
        </p:txBody>
      </p:sp>
      <p:pic>
        <p:nvPicPr>
          <p:cNvPr id="4" name="図 3">
            <a:extLst>
              <a:ext uri="{FF2B5EF4-FFF2-40B4-BE49-F238E27FC236}">
                <a16:creationId xmlns:a16="http://schemas.microsoft.com/office/drawing/2014/main" id="{7894C688-B550-48AF-A1C9-292185409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037" y="152272"/>
            <a:ext cx="4353477" cy="6553455"/>
          </a:xfrm>
          <a:prstGeom prst="rect">
            <a:avLst/>
          </a:prstGeom>
        </p:spPr>
      </p:pic>
    </p:spTree>
    <p:extLst>
      <p:ext uri="{BB962C8B-B14F-4D97-AF65-F5344CB8AC3E}">
        <p14:creationId xmlns:p14="http://schemas.microsoft.com/office/powerpoint/2010/main" val="2139546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D769CA1-363D-4C61-BBA3-5343D168D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673" y="1424268"/>
            <a:ext cx="7036162" cy="4915153"/>
          </a:xfrm>
          <a:prstGeom prst="rect">
            <a:avLst/>
          </a:prstGeom>
        </p:spPr>
      </p:pic>
      <p:sp>
        <p:nvSpPr>
          <p:cNvPr id="4" name="テキスト ボックス 3">
            <a:extLst>
              <a:ext uri="{FF2B5EF4-FFF2-40B4-BE49-F238E27FC236}">
                <a16:creationId xmlns:a16="http://schemas.microsoft.com/office/drawing/2014/main" id="{2B4F558B-F6D9-470C-B9B6-71EED3D13996}"/>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ねずみのスクリプト</a:t>
            </a:r>
            <a:endParaRPr kumimoji="1" lang="en-US" altLang="ja-JP" sz="2800" dirty="0"/>
          </a:p>
        </p:txBody>
      </p:sp>
    </p:spTree>
    <p:extLst>
      <p:ext uri="{BB962C8B-B14F-4D97-AF65-F5344CB8AC3E}">
        <p14:creationId xmlns:p14="http://schemas.microsoft.com/office/powerpoint/2010/main" val="847691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0D87CD-1EE6-48B6-AA46-32741F7D1E7C}"/>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サルのスクリプト</a:t>
            </a:r>
            <a:endParaRPr kumimoji="1" lang="en-US" altLang="ja-JP" sz="2800" dirty="0"/>
          </a:p>
        </p:txBody>
      </p:sp>
      <p:pic>
        <p:nvPicPr>
          <p:cNvPr id="4" name="図 3">
            <a:extLst>
              <a:ext uri="{FF2B5EF4-FFF2-40B4-BE49-F238E27FC236}">
                <a16:creationId xmlns:a16="http://schemas.microsoft.com/office/drawing/2014/main" id="{B7101BA1-762A-4562-A4B2-A5A57C748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872" y="1166988"/>
            <a:ext cx="7290175" cy="5499383"/>
          </a:xfrm>
          <a:prstGeom prst="rect">
            <a:avLst/>
          </a:prstGeom>
        </p:spPr>
      </p:pic>
    </p:spTree>
    <p:extLst>
      <p:ext uri="{BB962C8B-B14F-4D97-AF65-F5344CB8AC3E}">
        <p14:creationId xmlns:p14="http://schemas.microsoft.com/office/powerpoint/2010/main" val="4168070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8211683-9EC6-4BAE-8815-4199B4473370}"/>
              </a:ext>
            </a:extLst>
          </p:cNvPr>
          <p:cNvSpPr txBox="1"/>
          <p:nvPr/>
        </p:nvSpPr>
        <p:spPr>
          <a:xfrm>
            <a:off x="496389" y="304545"/>
            <a:ext cx="8151222"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2800" dirty="0"/>
              <a:t>ここでスライド資料は終わりです。うまくいかないとか、わかりにくいところがありましたら、</a:t>
            </a:r>
            <a:endParaRPr kumimoji="1" lang="en-US" altLang="ja-JP" sz="2800" dirty="0"/>
          </a:p>
          <a:p>
            <a:endParaRPr kumimoji="1" lang="en-US" altLang="ja-JP" sz="2800" dirty="0"/>
          </a:p>
          <a:p>
            <a:pPr algn="ctr"/>
            <a:r>
              <a:rPr kumimoji="1" lang="en-US" altLang="ja-JP" sz="2800" dirty="0"/>
              <a:t>info@tubasa.co.jp</a:t>
            </a:r>
          </a:p>
          <a:p>
            <a:pPr algn="ctr"/>
            <a:endParaRPr kumimoji="1" lang="en-US" altLang="ja-JP" sz="2800" dirty="0"/>
          </a:p>
          <a:p>
            <a:r>
              <a:rPr kumimoji="1" lang="ja-JP" altLang="en-US" sz="2800" dirty="0" err="1"/>
              <a:t>まで</a:t>
            </a:r>
            <a:r>
              <a:rPr kumimoji="1" lang="ja-JP" altLang="en-US" sz="2800" dirty="0"/>
              <a:t>メールで連絡をください。</a:t>
            </a:r>
            <a:endParaRPr kumimoji="1" lang="en-US" altLang="ja-JP" sz="2800" dirty="0"/>
          </a:p>
          <a:p>
            <a:endParaRPr kumimoji="1" lang="en-US" altLang="ja-JP" sz="2800" dirty="0"/>
          </a:p>
          <a:p>
            <a:r>
              <a:rPr kumimoji="1" lang="ja-JP" altLang="en-US" sz="2800" dirty="0"/>
              <a:t>それでは、よきスクラッチライフを！</a:t>
            </a:r>
            <a:endParaRPr kumimoji="1" lang="en-US" altLang="ja-JP" sz="2800" dirty="0"/>
          </a:p>
        </p:txBody>
      </p:sp>
    </p:spTree>
    <p:extLst>
      <p:ext uri="{BB962C8B-B14F-4D97-AF65-F5344CB8AC3E}">
        <p14:creationId xmlns:p14="http://schemas.microsoft.com/office/powerpoint/2010/main" val="2582291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E2B487F-8144-446E-BAF6-63AB902AF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02" y="1139951"/>
            <a:ext cx="4553585" cy="781159"/>
          </a:xfrm>
          <a:prstGeom prst="rect">
            <a:avLst/>
          </a:prstGeom>
        </p:spPr>
      </p:pic>
      <p:sp>
        <p:nvSpPr>
          <p:cNvPr id="4" name="テキスト ボックス 3">
            <a:extLst>
              <a:ext uri="{FF2B5EF4-FFF2-40B4-BE49-F238E27FC236}">
                <a16:creationId xmlns:a16="http://schemas.microsoft.com/office/drawing/2014/main" id="{884E4201-360F-4E91-A1C4-2FAA903260E8}"/>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ねずみのスクリプトを作っていこう</a:t>
            </a:r>
            <a:endParaRPr kumimoji="1" lang="en-US" altLang="ja-JP" sz="2800" dirty="0"/>
          </a:p>
        </p:txBody>
      </p:sp>
      <p:sp>
        <p:nvSpPr>
          <p:cNvPr id="5" name="テキスト ボックス 4">
            <a:extLst>
              <a:ext uri="{FF2B5EF4-FFF2-40B4-BE49-F238E27FC236}">
                <a16:creationId xmlns:a16="http://schemas.microsoft.com/office/drawing/2014/main" id="{6B32502D-7EED-4D9B-B567-05C4456AA458}"/>
              </a:ext>
            </a:extLst>
          </p:cNvPr>
          <p:cNvSpPr txBox="1"/>
          <p:nvPr/>
        </p:nvSpPr>
        <p:spPr>
          <a:xfrm>
            <a:off x="5695404" y="1139951"/>
            <a:ext cx="2603863" cy="8835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ねずみの大きさを小さくしてみよう。</a:t>
            </a:r>
          </a:p>
        </p:txBody>
      </p:sp>
      <p:pic>
        <p:nvPicPr>
          <p:cNvPr id="7" name="図 6">
            <a:extLst>
              <a:ext uri="{FF2B5EF4-FFF2-40B4-BE49-F238E27FC236}">
                <a16:creationId xmlns:a16="http://schemas.microsoft.com/office/drawing/2014/main" id="{8BF30EB3-68F0-4BEE-B2A6-9ACD94CB0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43" y="2278322"/>
            <a:ext cx="2179451" cy="1463810"/>
          </a:xfrm>
          <a:prstGeom prst="rect">
            <a:avLst/>
          </a:prstGeom>
        </p:spPr>
      </p:pic>
      <p:sp>
        <p:nvSpPr>
          <p:cNvPr id="8" name="テキスト ボックス 7">
            <a:extLst>
              <a:ext uri="{FF2B5EF4-FFF2-40B4-BE49-F238E27FC236}">
                <a16:creationId xmlns:a16="http://schemas.microsoft.com/office/drawing/2014/main" id="{FF2F5CE6-688B-4179-88B1-546BD6F329BC}"/>
              </a:ext>
            </a:extLst>
          </p:cNvPr>
          <p:cNvSpPr txBox="1"/>
          <p:nvPr/>
        </p:nvSpPr>
        <p:spPr>
          <a:xfrm>
            <a:off x="5695404" y="2548562"/>
            <a:ext cx="2603863"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ねずみを動かし続けてみよう。</a:t>
            </a:r>
          </a:p>
        </p:txBody>
      </p:sp>
      <p:pic>
        <p:nvPicPr>
          <p:cNvPr id="10" name="図 9">
            <a:extLst>
              <a:ext uri="{FF2B5EF4-FFF2-40B4-BE49-F238E27FC236}">
                <a16:creationId xmlns:a16="http://schemas.microsoft.com/office/drawing/2014/main" id="{59F7F45A-64EC-4697-B432-E4E2F6B54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54" y="4099344"/>
            <a:ext cx="2648320" cy="819264"/>
          </a:xfrm>
          <a:prstGeom prst="rect">
            <a:avLst/>
          </a:prstGeom>
        </p:spPr>
      </p:pic>
      <p:pic>
        <p:nvPicPr>
          <p:cNvPr id="12" name="図 11">
            <a:extLst>
              <a:ext uri="{FF2B5EF4-FFF2-40B4-BE49-F238E27FC236}">
                <a16:creationId xmlns:a16="http://schemas.microsoft.com/office/drawing/2014/main" id="{DC5FFD84-A819-4665-81CD-1476C8D2FC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87" y="5298890"/>
            <a:ext cx="1867161" cy="838317"/>
          </a:xfrm>
          <a:prstGeom prst="rect">
            <a:avLst/>
          </a:prstGeom>
        </p:spPr>
      </p:pic>
      <p:sp>
        <p:nvSpPr>
          <p:cNvPr id="13" name="矢印: 下 12">
            <a:extLst>
              <a:ext uri="{FF2B5EF4-FFF2-40B4-BE49-F238E27FC236}">
                <a16:creationId xmlns:a16="http://schemas.microsoft.com/office/drawing/2014/main" id="{67ABF6F9-08CC-4E51-98CC-4F31E7F360D7}"/>
              </a:ext>
            </a:extLst>
          </p:cNvPr>
          <p:cNvSpPr/>
          <p:nvPr/>
        </p:nvSpPr>
        <p:spPr>
          <a:xfrm>
            <a:off x="2312353" y="4511391"/>
            <a:ext cx="322218" cy="860574"/>
          </a:xfrm>
          <a:prstGeom prst="down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4E7EAF04-6141-495E-A90F-A204C40915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6025" y="4360546"/>
            <a:ext cx="1971950" cy="1876687"/>
          </a:xfrm>
          <a:prstGeom prst="rect">
            <a:avLst/>
          </a:prstGeom>
        </p:spPr>
      </p:pic>
      <p:sp>
        <p:nvSpPr>
          <p:cNvPr id="20" name="テキスト ボックス 19">
            <a:extLst>
              <a:ext uri="{FF2B5EF4-FFF2-40B4-BE49-F238E27FC236}">
                <a16:creationId xmlns:a16="http://schemas.microsoft.com/office/drawing/2014/main" id="{0810BBDB-AC9B-499D-B8BD-7F1721C49898}"/>
              </a:ext>
            </a:extLst>
          </p:cNvPr>
          <p:cNvSpPr txBox="1"/>
          <p:nvPr/>
        </p:nvSpPr>
        <p:spPr>
          <a:xfrm>
            <a:off x="6088740" y="4379220"/>
            <a:ext cx="2603863"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ねずみがステージの端で跳ね返るようにしてみよう。</a:t>
            </a:r>
          </a:p>
        </p:txBody>
      </p:sp>
      <p:sp>
        <p:nvSpPr>
          <p:cNvPr id="21" name="矢印: 右 20">
            <a:extLst>
              <a:ext uri="{FF2B5EF4-FFF2-40B4-BE49-F238E27FC236}">
                <a16:creationId xmlns:a16="http://schemas.microsoft.com/office/drawing/2014/main" id="{17CCF27B-A925-45F6-AC1D-DE41844ECA11}"/>
              </a:ext>
            </a:extLst>
          </p:cNvPr>
          <p:cNvSpPr/>
          <p:nvPr/>
        </p:nvSpPr>
        <p:spPr>
          <a:xfrm>
            <a:off x="2838994" y="5586807"/>
            <a:ext cx="955724" cy="262481"/>
          </a:xfrm>
          <a:prstGeom prst="righ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1261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EAC70D6-8108-4AF2-A67A-5AF8AEE967EF}"/>
              </a:ext>
            </a:extLst>
          </p:cNvPr>
          <p:cNvSpPr txBox="1"/>
          <p:nvPr/>
        </p:nvSpPr>
        <p:spPr>
          <a:xfrm>
            <a:off x="496389" y="304545"/>
            <a:ext cx="8151222"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2800" dirty="0"/>
              <a:t>ネコのスクリプトを整理しよう</a:t>
            </a:r>
            <a:endParaRPr kumimoji="1" lang="en-US" altLang="ja-JP" sz="2800" dirty="0"/>
          </a:p>
        </p:txBody>
      </p:sp>
      <p:pic>
        <p:nvPicPr>
          <p:cNvPr id="8" name="図 7">
            <a:extLst>
              <a:ext uri="{FF2B5EF4-FFF2-40B4-BE49-F238E27FC236}">
                <a16:creationId xmlns:a16="http://schemas.microsoft.com/office/drawing/2014/main" id="{FB128932-C3E7-4DFE-B04B-C4E0D93B6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2007" y="1088567"/>
            <a:ext cx="4445604" cy="4207918"/>
          </a:xfrm>
          <a:prstGeom prst="rect">
            <a:avLst/>
          </a:prstGeom>
        </p:spPr>
      </p:pic>
      <p:pic>
        <p:nvPicPr>
          <p:cNvPr id="10" name="図 9">
            <a:extLst>
              <a:ext uri="{FF2B5EF4-FFF2-40B4-BE49-F238E27FC236}">
                <a16:creationId xmlns:a16="http://schemas.microsoft.com/office/drawing/2014/main" id="{07DE5591-32EF-40D8-8DBD-4BC74F554F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69" y="986449"/>
            <a:ext cx="3600953" cy="3324689"/>
          </a:xfrm>
          <a:prstGeom prst="rect">
            <a:avLst/>
          </a:prstGeom>
        </p:spPr>
      </p:pic>
      <p:sp>
        <p:nvSpPr>
          <p:cNvPr id="11" name="正方形/長方形 10">
            <a:extLst>
              <a:ext uri="{FF2B5EF4-FFF2-40B4-BE49-F238E27FC236}">
                <a16:creationId xmlns:a16="http://schemas.microsoft.com/office/drawing/2014/main" id="{1D410827-02DE-45BF-8EC4-E42196DE1F38}"/>
              </a:ext>
            </a:extLst>
          </p:cNvPr>
          <p:cNvSpPr/>
          <p:nvPr/>
        </p:nvSpPr>
        <p:spPr>
          <a:xfrm>
            <a:off x="6653350" y="1003866"/>
            <a:ext cx="1994262" cy="26125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 11">
            <a:extLst>
              <a:ext uri="{FF2B5EF4-FFF2-40B4-BE49-F238E27FC236}">
                <a16:creationId xmlns:a16="http://schemas.microsoft.com/office/drawing/2014/main" id="{A2E1BDE0-BD13-441A-BFB4-022773A1E146}"/>
              </a:ext>
            </a:extLst>
          </p:cNvPr>
          <p:cNvSpPr/>
          <p:nvPr/>
        </p:nvSpPr>
        <p:spPr>
          <a:xfrm>
            <a:off x="2055224" y="2229394"/>
            <a:ext cx="4598126" cy="523220"/>
          </a:xfrm>
          <a:prstGeom prst="leftArrow">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CC3719D-430F-466F-982A-0D2744EE4C88}"/>
              </a:ext>
            </a:extLst>
          </p:cNvPr>
          <p:cNvSpPr txBox="1"/>
          <p:nvPr/>
        </p:nvSpPr>
        <p:spPr>
          <a:xfrm>
            <a:off x="796833" y="5390124"/>
            <a:ext cx="7850778"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50000"/>
              </a:lnSpc>
            </a:pPr>
            <a:r>
              <a:rPr kumimoji="1" lang="ja-JP" altLang="en-US" dirty="0"/>
              <a:t>開始ボタンがクリックされたときのブロックをスクリプトパレットにドラッグ＆ドロップしてブロックを削除しましょう。</a:t>
            </a:r>
            <a:endParaRPr kumimoji="1" lang="en-US" altLang="ja-JP" dirty="0"/>
          </a:p>
          <a:p>
            <a:pPr>
              <a:lnSpc>
                <a:spcPct val="150000"/>
              </a:lnSpc>
            </a:pPr>
            <a:r>
              <a:rPr kumimoji="1" lang="ja-JP" altLang="en-US" dirty="0"/>
              <a:t>ネコは下部のスプライトからネコを選択します。</a:t>
            </a:r>
          </a:p>
        </p:txBody>
      </p:sp>
      <p:pic>
        <p:nvPicPr>
          <p:cNvPr id="15" name="図 14">
            <a:extLst>
              <a:ext uri="{FF2B5EF4-FFF2-40B4-BE49-F238E27FC236}">
                <a16:creationId xmlns:a16="http://schemas.microsoft.com/office/drawing/2014/main" id="{CD3FD5D7-7942-42D3-A388-27F404051A24}"/>
              </a:ext>
            </a:extLst>
          </p:cNvPr>
          <p:cNvPicPr>
            <a:picLocks noChangeAspect="1"/>
          </p:cNvPicPr>
          <p:nvPr/>
        </p:nvPicPr>
        <p:blipFill rotWithShape="1">
          <a:blip r:embed="rId4">
            <a:extLst>
              <a:ext uri="{28A0092B-C50C-407E-A947-70E740481C1C}">
                <a14:useLocalDpi xmlns:a14="http://schemas.microsoft.com/office/drawing/2010/main" val="0"/>
              </a:ext>
            </a:extLst>
          </a:blip>
          <a:srcRect t="78982" r="60619"/>
          <a:stretch/>
        </p:blipFill>
        <p:spPr>
          <a:xfrm>
            <a:off x="496389" y="4404777"/>
            <a:ext cx="3600953" cy="883512"/>
          </a:xfrm>
          <a:prstGeom prst="rect">
            <a:avLst/>
          </a:prstGeom>
        </p:spPr>
      </p:pic>
      <p:sp>
        <p:nvSpPr>
          <p:cNvPr id="16" name="正方形/長方形 15">
            <a:extLst>
              <a:ext uri="{FF2B5EF4-FFF2-40B4-BE49-F238E27FC236}">
                <a16:creationId xmlns:a16="http://schemas.microsoft.com/office/drawing/2014/main" id="{783C1253-9DB9-4305-8B48-1C8B7D871AE5}"/>
              </a:ext>
            </a:extLst>
          </p:cNvPr>
          <p:cNvSpPr/>
          <p:nvPr/>
        </p:nvSpPr>
        <p:spPr>
          <a:xfrm>
            <a:off x="914400" y="4382835"/>
            <a:ext cx="1471749" cy="8835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a:extLst>
              <a:ext uri="{FF2B5EF4-FFF2-40B4-BE49-F238E27FC236}">
                <a16:creationId xmlns:a16="http://schemas.microsoft.com/office/drawing/2014/main" id="{5AAF32F5-EC47-4AEA-9DBA-9112444A5DC8}"/>
              </a:ext>
            </a:extLst>
          </p:cNvPr>
          <p:cNvCxnSpPr/>
          <p:nvPr/>
        </p:nvCxnSpPr>
        <p:spPr>
          <a:xfrm>
            <a:off x="148046" y="4345974"/>
            <a:ext cx="4053961"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315426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4533</TotalTime>
  <Words>2437</Words>
  <Application>Microsoft Office PowerPoint</Application>
  <PresentationFormat>画面に合わせる (4:3)</PresentationFormat>
  <Paragraphs>169</Paragraphs>
  <Slides>77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77</vt:i4>
      </vt:variant>
    </vt:vector>
  </HeadingPairs>
  <TitlesOfParts>
    <vt:vector size="83" baseType="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すくすくスックラッチ</dc:title>
  <dc:creator>飯塚康至</dc:creator>
  <cp:lastModifiedBy>飯塚康至</cp:lastModifiedBy>
  <cp:revision>73</cp:revision>
  <dcterms:created xsi:type="dcterms:W3CDTF">2017-12-07T08:09:05Z</dcterms:created>
  <dcterms:modified xsi:type="dcterms:W3CDTF">2018-02-21T06:38:12Z</dcterms:modified>
</cp:coreProperties>
</file>